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</p:sldIdLst>
  <p:sldSz cx="12192000" cy="6858000"/>
  <p:notesSz cx="6858000" cy="9144000"/>
  <p:defaultTextStyle>
    <a:defPPr>
      <a:defRPr lang="es-419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ACF1C5-F3A1-29CC-6275-92148187B0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s-419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A277169-E9E6-01A8-1E7F-8A8E13E599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s-419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C8D023A-C159-3F92-5D6C-07733F350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9255-B919-4191-B535-B57C0FFDE4F3}" type="datetimeFigureOut">
              <a:rPr lang="es-419" smtClean="0"/>
              <a:t>16/5/2023</a:t>
            </a:fld>
            <a:endParaRPr lang="es-419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FB8382F-E853-2F7B-8089-23C9E784A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A1AAFC2-6CA4-029D-F148-6A8FE8BEC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6F8A-40C4-4B8C-9075-E0E930709BA0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972064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DACF62-ED85-B89D-49C4-E4F2E2BF9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s-419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38E40F5-20C4-DAE7-7019-7DE28ECB24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s-419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7E0DF56-4FA8-0F2A-9317-861F4465F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9255-B919-4191-B535-B57C0FFDE4F3}" type="datetimeFigureOut">
              <a:rPr lang="es-419" smtClean="0"/>
              <a:t>16/5/2023</a:t>
            </a:fld>
            <a:endParaRPr lang="es-419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2735983-4063-A098-98E0-57FFAD244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6F9751D-A466-06B8-0062-7BCB1BA2B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6F8A-40C4-4B8C-9075-E0E930709BA0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272384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E0CFE91-2AD3-9D51-7F46-7812606FD0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s-419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93EC459-1FE4-CBF6-E5D1-98965076D5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s-419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6395A8C-C7CA-205F-CD0D-984054983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9255-B919-4191-B535-B57C0FFDE4F3}" type="datetimeFigureOut">
              <a:rPr lang="es-419" smtClean="0"/>
              <a:t>16/5/2023</a:t>
            </a:fld>
            <a:endParaRPr lang="es-419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4477C8E-CF43-ADA0-FB49-717428C15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797D88A-8F28-DF9F-9593-358B44A4D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6F8A-40C4-4B8C-9075-E0E930709BA0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995489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3CF6CC-5532-E05E-1BDA-0046F93EC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s-419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181B69C-376F-339A-C994-617CC09BE5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s-419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1C8EAE9-CA96-06A8-E9B2-86401A342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9255-B919-4191-B535-B57C0FFDE4F3}" type="datetimeFigureOut">
              <a:rPr lang="es-419" smtClean="0"/>
              <a:t>16/5/2023</a:t>
            </a:fld>
            <a:endParaRPr lang="es-419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6BE3942-CD5A-5611-5E3E-5BAD64085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20CB47E-1072-8E10-B57F-5870218FE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6F8A-40C4-4B8C-9075-E0E930709BA0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519200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B2106E-3E0F-935A-3E61-5BAB8BB8C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s-419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D1A1E22-670B-FF23-A084-5AC8DA7D68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001A3D8-5F2A-6204-C0AD-AF4B13196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9255-B919-4191-B535-B57C0FFDE4F3}" type="datetimeFigureOut">
              <a:rPr lang="es-419" smtClean="0"/>
              <a:t>16/5/2023</a:t>
            </a:fld>
            <a:endParaRPr lang="es-419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389426D-66FC-1D6D-6602-699869E59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CA940C4-0FDD-680C-31DE-B0F22B538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6F8A-40C4-4B8C-9075-E0E930709BA0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656907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E0C5BD-F146-9146-9966-F52DD583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s-419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E90FFDD-E45F-E03A-0495-B260AA1349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s-419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6E840A4-5FB7-7E93-2608-D13111DF0A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s-419"/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23D3946-2508-1FC3-497C-B84AB7BAE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9255-B919-4191-B535-B57C0FFDE4F3}" type="datetimeFigureOut">
              <a:rPr lang="es-419" smtClean="0"/>
              <a:t>16/5/2023</a:t>
            </a:fld>
            <a:endParaRPr lang="es-419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E548F85-3553-ED5A-C29B-1269125E9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B965830-4E87-0E1C-0362-4B2DC8930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6F8A-40C4-4B8C-9075-E0E930709BA0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789211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B6C80B-03F0-F85A-42A8-B3A33DB70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s-419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4B8CA59-D613-B8D1-E3F6-445A55FF19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B9ECE45-3480-8727-45DD-9F4CCBCACF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s-419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1CA9519-E512-4E3F-5ED2-082A362F17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99DD735-27BF-EA35-9F51-D5777BF3C8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s-419"/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8675A80-3C9C-B706-613C-B77C3D379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9255-B919-4191-B535-B57C0FFDE4F3}" type="datetimeFigureOut">
              <a:rPr lang="es-419" smtClean="0"/>
              <a:t>16/5/2023</a:t>
            </a:fld>
            <a:endParaRPr lang="es-419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4DCE301-7A24-0F97-E084-0A77B5405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F32FF918-F239-8F1C-E26D-D2265F777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6F8A-40C4-4B8C-9075-E0E930709BA0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031760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AF2CDB-15CE-24B6-8B40-EF98757E4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s-419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C4EC204-95A0-D59A-D84B-BE71C8B55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9255-B919-4191-B535-B57C0FFDE4F3}" type="datetimeFigureOut">
              <a:rPr lang="es-419" smtClean="0"/>
              <a:t>16/5/2023</a:t>
            </a:fld>
            <a:endParaRPr lang="es-419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3F26872-90BA-785C-47CE-DB4512D1F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05AF11A-18F5-A3A6-42BC-E50618CDD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6F8A-40C4-4B8C-9075-E0E930709BA0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353894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F24880E-CA26-0E9B-CAF4-FD0C6D2CB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9255-B919-4191-B535-B57C0FFDE4F3}" type="datetimeFigureOut">
              <a:rPr lang="es-419" smtClean="0"/>
              <a:t>16/5/2023</a:t>
            </a:fld>
            <a:endParaRPr lang="es-419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B52A8AB-7002-F52B-CB55-5BE160A2C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12317C0-D3A1-D8EF-CA17-3FDF2BD97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6F8A-40C4-4B8C-9075-E0E930709BA0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881278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25EAC2-53C1-CF36-9DB4-61C6A30C1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s-419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023E4AC-9563-A77A-E904-D8F2A17E0F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s-419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86575E1-7F21-591E-7BEC-C90C3D0C9A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7976236-9894-1334-6AEC-C56F0D6DE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9255-B919-4191-B535-B57C0FFDE4F3}" type="datetimeFigureOut">
              <a:rPr lang="es-419" smtClean="0"/>
              <a:t>16/5/2023</a:t>
            </a:fld>
            <a:endParaRPr lang="es-419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47F78FE-9517-E2BE-4CCA-D5780C4ED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401D1DF-6EE3-F536-7155-EC2E57B9A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6F8A-40C4-4B8C-9075-E0E930709BA0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097698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653BC1-6542-D31D-4936-3092B3C65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s-419"/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15E3A45F-CCC3-40C8-9A9C-15A7754346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419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A544F4B-88CC-2D8D-95AF-64DB74E4A9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C0D654F-409B-6F4D-CDD4-DA83569A3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9255-B919-4191-B535-B57C0FFDE4F3}" type="datetimeFigureOut">
              <a:rPr lang="es-419" smtClean="0"/>
              <a:t>16/5/2023</a:t>
            </a:fld>
            <a:endParaRPr lang="es-419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E192366-249A-3E87-1831-CAFB84591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79DBE31-3586-05D1-FEB3-E72CDC985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6F8A-40C4-4B8C-9075-E0E930709BA0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049662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17288C8-F283-6D6F-8CC3-AA378D842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s-419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D0FFA3D-A319-2C62-EAAD-9902A2D725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s-419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5824E18-0E69-C516-4DF3-E4179D19C6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3F9255-B919-4191-B535-B57C0FFDE4F3}" type="datetimeFigureOut">
              <a:rPr lang="es-419" smtClean="0"/>
              <a:t>16/5/2023</a:t>
            </a:fld>
            <a:endParaRPr lang="es-419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587B359-0CAA-FAA4-E188-3EF521A094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419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F985B2C-319A-C288-8CAF-20CF98FFFA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C6F8A-40C4-4B8C-9075-E0E930709BA0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4132227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419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9E0C61-A747-4836-305D-499790D145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Subáreas da CI</a:t>
            </a:r>
            <a:endParaRPr lang="es-419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1CEC6A1-AACA-8640-CC07-01D3C9FFF7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0594723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ACD498CE-0011-F872-8207-7A512504E2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63638"/>
            <a:ext cx="4286250" cy="569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1. IDENTIFICAÇÃO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denominação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termo vernacular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acessórios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autor/fabricante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marca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nº de série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casa comercial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inscrições origem cronologia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estilo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2. SITUAÇÃO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RG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localização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coleção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conjunto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subconjunto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3. DADOS TÉCNICOS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função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material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dimensões (cm;kg)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altura, largura, espessura, diâmetro, comprimento, peso, calibre,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profundidade, outros.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4. DESCRIÇÃO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negativo nº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cópia-empréstimo 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10235F82-F542-02BE-BB0B-DE54FC7891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1143000"/>
            <a:ext cx="4572000" cy="569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5. HISTÓRICO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6. CONSERVAÇÃO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estado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intervenções sofridas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recomendações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7. REGISTROS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nº MP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nº RUSP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denominação anterior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nº anteriores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nº processo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doação ( ) compra ( ) outros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doc nº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fonte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data valor (R$)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termos de aquisição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avaliação US$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avaliador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data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8. CIRCULAÇÃO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9. DESCRITORES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10. BIBLIOGRAFIA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11. REFERÊNCIAS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12. OBSERVAÇÕES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13. COMPILADOR(ES)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s-419" sz="1400"/>
              <a:t>/ DATA(S) supervisor 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E8025E6-E3D1-0D5D-E6B8-25A54E81D99C}"/>
              </a:ext>
            </a:extLst>
          </p:cNvPr>
          <p:cNvSpPr txBox="1">
            <a:spLocks noChangeArrowheads="1"/>
          </p:cNvSpPr>
          <p:nvPr/>
        </p:nvSpPr>
        <p:spPr>
          <a:xfrm>
            <a:off x="468313" y="142875"/>
            <a:ext cx="8229600" cy="523875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defRPr/>
            </a:pPr>
            <a:r>
              <a:rPr lang="pt-BR" sz="2000" b="1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Sistema de Documentação </a:t>
            </a:r>
            <a:r>
              <a:rPr lang="pt-BR" sz="2000" b="1" kern="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Museológica</a:t>
            </a:r>
            <a:endParaRPr lang="pt-BR" sz="2000" b="1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035630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8A97BD-CF1A-29AC-4FC2-F52FC01F5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4. Gestão da informação</a:t>
            </a:r>
            <a:endParaRPr lang="es-419" dirty="0"/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A08FE091-E01A-F0E1-E36B-1CE5D6B4DE31}"/>
              </a:ext>
            </a:extLst>
          </p:cNvPr>
          <p:cNvSpPr txBox="1">
            <a:spLocks/>
          </p:cNvSpPr>
          <p:nvPr/>
        </p:nvSpPr>
        <p:spPr>
          <a:xfrm>
            <a:off x="838200" y="1966913"/>
            <a:ext cx="8229600" cy="452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altLang="es-419" dirty="0"/>
              <a:t>Informação como recurso nas organizações: reduzir excesso, otimizar a circulação, identificar as prioritárias, descartar as inúteis</a:t>
            </a:r>
          </a:p>
          <a:p>
            <a:r>
              <a:rPr lang="pt-BR" altLang="es-419" dirty="0"/>
              <a:t>Fontes de informação: clientes, concorrentes, representantes de órgãos governamentais, mídia, memorandos e circulares</a:t>
            </a:r>
          </a:p>
          <a:p>
            <a:r>
              <a:rPr lang="pt-BR" altLang="es-419" dirty="0"/>
              <a:t>Setores ambientais: clientes, concorrentes, tecnologia, regulatório, econômico, sociocultural</a:t>
            </a:r>
          </a:p>
        </p:txBody>
      </p:sp>
    </p:spTree>
    <p:extLst>
      <p:ext uri="{BB962C8B-B14F-4D97-AF65-F5344CB8AC3E}">
        <p14:creationId xmlns:p14="http://schemas.microsoft.com/office/powerpoint/2010/main" val="17518504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id="{3F3D6389-966D-B5F0-B9AC-F903B294FA16}"/>
              </a:ext>
            </a:extLst>
          </p:cNvPr>
          <p:cNvSpPr txBox="1">
            <a:spLocks/>
          </p:cNvSpPr>
          <p:nvPr/>
        </p:nvSpPr>
        <p:spPr>
          <a:xfrm>
            <a:off x="179388" y="260350"/>
            <a:ext cx="6048375" cy="274161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altLang="es-419" sz="3000"/>
              <a:t>Conhecimento tácito e explícito</a:t>
            </a:r>
          </a:p>
          <a:p>
            <a:r>
              <a:rPr lang="pt-BR" altLang="es-419" sz="3000"/>
              <a:t>Conceito de ba</a:t>
            </a:r>
          </a:p>
          <a:p>
            <a:r>
              <a:rPr lang="pt-BR" altLang="es-419" sz="3000"/>
              <a:t>Capital intelectual</a:t>
            </a:r>
          </a:p>
          <a:p>
            <a:r>
              <a:rPr lang="pt-BR" altLang="es-419" sz="3000"/>
              <a:t>Inteligência competitiva</a:t>
            </a:r>
          </a:p>
        </p:txBody>
      </p:sp>
      <p:pic>
        <p:nvPicPr>
          <p:cNvPr id="3" name="Picture 2" descr="Resultado de imagem para conhecimento tácito e explícito">
            <a:extLst>
              <a:ext uri="{FF2B5EF4-FFF2-40B4-BE49-F238E27FC236}">
                <a16:creationId xmlns:a16="http://schemas.microsoft.com/office/drawing/2014/main" id="{713E0447-DF9A-2D06-5B2E-340BE7112A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2463800"/>
            <a:ext cx="5924550" cy="413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741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014AAD-208E-82D5-35C2-96E979B22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5. Economia política da informação</a:t>
            </a:r>
            <a:endParaRPr lang="es-419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97129E9-0474-3DB3-F3BF-2F78E95FEC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Desigualdade dos fluxos</a:t>
            </a:r>
          </a:p>
          <a:p>
            <a:r>
              <a:rPr lang="pt-BR" dirty="0"/>
              <a:t>Ação cultural, extensão, democratização</a:t>
            </a:r>
          </a:p>
          <a:p>
            <a:r>
              <a:rPr lang="pt-BR" altLang="es-419" sz="2800" dirty="0"/>
              <a:t>lei de acesso à informação; inclusão digital; controle da internet; </a:t>
            </a:r>
            <a:r>
              <a:rPr lang="pt-BR" altLang="es-419" sz="2800" dirty="0" err="1"/>
              <a:t>WikiLeaks</a:t>
            </a:r>
            <a:r>
              <a:rPr lang="pt-BR" altLang="es-419" sz="2800" dirty="0"/>
              <a:t>; LGPD; capitalismo de vigilância</a:t>
            </a:r>
          </a:p>
          <a:p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5410963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4.bp.blogspot.com/-9QNu5nhUX-M/TwUxJ6I9j_I/AAAAAAAABHw/JUhKd6-ZrSM/s1600/Fluxo+global+de+comunica%25C3%25A7%25C3%25B5es+-+2010+-+global-traffic-map-2010-x.jpg">
            <a:extLst>
              <a:ext uri="{FF2B5EF4-FFF2-40B4-BE49-F238E27FC236}">
                <a16:creationId xmlns:a16="http://schemas.microsoft.com/office/drawing/2014/main" id="{D73D12DD-3A34-8322-517F-319D0814B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875"/>
            <a:ext cx="4954036" cy="3569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Chapter 3: Film production and finance - World Cinema">
            <a:extLst>
              <a:ext uri="{FF2B5EF4-FFF2-40B4-BE49-F238E27FC236}">
                <a16:creationId xmlns:a16="http://schemas.microsoft.com/office/drawing/2014/main" id="{1DFA6865-500F-451F-D6DF-6E70EDB11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145" y="365546"/>
            <a:ext cx="6457855" cy="3829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http://4.bp.blogspot.com/-_TpOcq7k1Mo/TwUu3pS9pfI/AAAAAAAABHY/_-qflEIuXxY/s400/A+infraestrutura+do+Soft+Power+-+Hollywood+e+a+produ%25C3%25A7%25C3%25A3o+de+filmes+de+guerra+durante+a+II+Guerra+Mundial.jpg">
            <a:extLst>
              <a:ext uri="{FF2B5EF4-FFF2-40B4-BE49-F238E27FC236}">
                <a16:creationId xmlns:a16="http://schemas.microsoft.com/office/drawing/2014/main" id="{450AAC9C-E7F7-E289-5FA2-0890186385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70" y="3863966"/>
            <a:ext cx="3236794" cy="2994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http://3.bp.blogspot.com/-XBo7sSPXgz8/TwUvHWjp7jI/AAAAAAAABHk/hM_izJkgqfE/s400/A+Infraestrutura+do+Soft+Power+-+Hollywood+-+Filmes+produzidos+durante+a+Guerra+Fria.jpg">
            <a:extLst>
              <a:ext uri="{FF2B5EF4-FFF2-40B4-BE49-F238E27FC236}">
                <a16:creationId xmlns:a16="http://schemas.microsoft.com/office/drawing/2014/main" id="{AE56953F-584F-486F-45D6-4EDF81B0DC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3322" y="4195027"/>
            <a:ext cx="3619500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7901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34264C-3C56-3D2C-7652-4C9936AD0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6. Usuários da informação</a:t>
            </a:r>
            <a:endParaRPr lang="es-419" dirty="0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A6D3496A-C15B-FA99-F7FD-F7649F19D3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781" y="1695450"/>
            <a:ext cx="8501063" cy="4227048"/>
          </a:xfrm>
        </p:spPr>
        <p:txBody>
          <a:bodyPr>
            <a:normAutofit/>
          </a:bodyPr>
          <a:lstStyle/>
          <a:p>
            <a:pPr eaLnBrk="1" hangingPunct="1">
              <a:buFontTx/>
              <a:buChar char="•"/>
            </a:pPr>
            <a:r>
              <a:rPr lang="pt-BR" altLang="pt-BR" sz="2600" dirty="0"/>
              <a:t>Indicadores sociodemográficos, indicadores das fontes e sistemas de informação, correlação – estudos de uso ou abordagem tradicional</a:t>
            </a:r>
          </a:p>
          <a:p>
            <a:pPr eaLnBrk="1" hangingPunct="1">
              <a:buFontTx/>
              <a:buChar char="•"/>
            </a:pPr>
            <a:r>
              <a:rPr lang="pt-BR" altLang="pt-BR" sz="2600" dirty="0"/>
              <a:t>Desejo, demanda, requisito, uso</a:t>
            </a:r>
          </a:p>
          <a:p>
            <a:pPr eaLnBrk="1" hangingPunct="1">
              <a:buFontTx/>
              <a:buChar char="•"/>
            </a:pPr>
            <a:r>
              <a:rPr lang="pt-BR" altLang="pt-BR" sz="2600" dirty="0"/>
              <a:t>Comportamento informacional ou abordagem alternativa: necessidades, busca e uso</a:t>
            </a:r>
          </a:p>
          <a:p>
            <a:pPr eaLnBrk="1" hangingPunct="1">
              <a:buFontTx/>
              <a:buChar char="•"/>
            </a:pPr>
            <a:r>
              <a:rPr lang="pt-BR" altLang="pt-BR" sz="2600" dirty="0"/>
              <a:t>Práticas informacionais: apropriação, cultura</a:t>
            </a:r>
          </a:p>
        </p:txBody>
      </p:sp>
    </p:spTree>
    <p:extLst>
      <p:ext uri="{BB962C8B-B14F-4D97-AF65-F5344CB8AC3E}">
        <p14:creationId xmlns:p14="http://schemas.microsoft.com/office/powerpoint/2010/main" val="32525941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http://origin-ars.els-cdn.com/content/image/1-s2.0-S0306457399000291-gr1.gif">
            <a:extLst>
              <a:ext uri="{FF2B5EF4-FFF2-40B4-BE49-F238E27FC236}">
                <a16:creationId xmlns:a16="http://schemas.microsoft.com/office/drawing/2014/main" id="{3892FEF0-1E7E-DCAC-C2A6-9736A4928E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89" y="339701"/>
            <a:ext cx="2838138" cy="2769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http://informationr.net/tdw/publ/papers/models/TDWfig2.gif">
            <a:extLst>
              <a:ext uri="{FF2B5EF4-FFF2-40B4-BE49-F238E27FC236}">
                <a16:creationId xmlns:a16="http://schemas.microsoft.com/office/drawing/2014/main" id="{7CD92880-77CB-4003-F350-8A65AED37A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1860" y="339701"/>
            <a:ext cx="4128262" cy="3514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http://tshofner.net/portfolio/sites/images/dervin_sense.png">
            <a:extLst>
              <a:ext uri="{FF2B5EF4-FFF2-40B4-BE49-F238E27FC236}">
                <a16:creationId xmlns:a16="http://schemas.microsoft.com/office/drawing/2014/main" id="{8FA128FC-C49F-D433-40B4-0D45D76B8F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0122" y="539214"/>
            <a:ext cx="4128262" cy="2740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http://mediawiki.cite.hku.hk/images/5/54/ISP_model.jpg">
            <a:extLst>
              <a:ext uri="{FF2B5EF4-FFF2-40B4-BE49-F238E27FC236}">
                <a16:creationId xmlns:a16="http://schemas.microsoft.com/office/drawing/2014/main" id="{17EA8350-82EE-AC02-176D-6A76B180DA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467" y="3879166"/>
            <a:ext cx="6094120" cy="2474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D75054DE-5C01-C160-0253-5687CD0CDB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5367" y="3050821"/>
            <a:ext cx="3281628" cy="3755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5470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600758-B310-7DF9-D00A-67C23DED8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1. Comunicação científica</a:t>
            </a:r>
            <a:endParaRPr lang="es-419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64DA771-2722-71DA-80B6-FC63C3C390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952164" cy="4351338"/>
          </a:xfrm>
        </p:spPr>
        <p:txBody>
          <a:bodyPr/>
          <a:lstStyle/>
          <a:p>
            <a:r>
              <a:rPr lang="pt-BR" dirty="0"/>
              <a:t>Preocupação com a transmissão efetiva</a:t>
            </a:r>
          </a:p>
          <a:p>
            <a:r>
              <a:rPr lang="pt-BR" dirty="0"/>
              <a:t>Colégios invisíveis</a:t>
            </a:r>
          </a:p>
          <a:p>
            <a:r>
              <a:rPr lang="pt-BR" sz="2800" dirty="0">
                <a:latin typeface="+mn-lt"/>
              </a:rPr>
              <a:t>Desdobramentos: indicadores de C&amp;T, P&amp;D, produtividade</a:t>
            </a:r>
          </a:p>
          <a:p>
            <a:endParaRPr lang="es-419" dirty="0"/>
          </a:p>
        </p:txBody>
      </p:sp>
      <p:pic>
        <p:nvPicPr>
          <p:cNvPr id="4" name="Picture 4" descr="Figure 1">
            <a:extLst>
              <a:ext uri="{FF2B5EF4-FFF2-40B4-BE49-F238E27FC236}">
                <a16:creationId xmlns:a16="http://schemas.microsoft.com/office/drawing/2014/main" id="{E247A8DF-D959-19BA-C755-92E9C4AC73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769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7663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49B3869-D0F5-6571-8FE2-A67AA615DC7A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188913"/>
            <a:ext cx="8229600" cy="658812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defRPr/>
            </a:pPr>
            <a:r>
              <a:rPr lang="pt-BR" sz="3600" dirty="0">
                <a:latin typeface="+mj-lt"/>
                <a:ea typeface="+mj-ea"/>
                <a:cs typeface="+mj-cs"/>
              </a:rPr>
              <a:t>Fontes de informação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44D8A7ED-F77D-FEBB-4FF9-E0323F73F752}"/>
              </a:ext>
            </a:extLst>
          </p:cNvPr>
          <p:cNvSpPr txBox="1">
            <a:spLocks noChangeArrowheads="1"/>
          </p:cNvSpPr>
          <p:nvPr/>
        </p:nvSpPr>
        <p:spPr>
          <a:xfrm>
            <a:off x="449263" y="847725"/>
            <a:ext cx="8229600" cy="3105150"/>
          </a:xfrm>
          <a:prstGeom prst="rect">
            <a:avLst/>
          </a:prstGeom>
        </p:spPr>
        <p:txBody>
          <a:bodyPr/>
          <a:lstStyle/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pt-BR" sz="2400" dirty="0">
                <a:latin typeface="+mn-lt"/>
              </a:rPr>
              <a:t>Entidades e instituições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pt-BR" sz="2400" dirty="0">
                <a:latin typeface="+mn-lt"/>
              </a:rPr>
              <a:t>Pesquisas em andamento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pt-BR" sz="2400" dirty="0">
                <a:latin typeface="+mn-lt"/>
              </a:rPr>
              <a:t>Encontros científicos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pt-BR" sz="2400" dirty="0">
                <a:latin typeface="+mn-lt"/>
              </a:rPr>
              <a:t>Periódico científico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pt-BR" sz="2400" dirty="0">
                <a:latin typeface="+mn-lt"/>
              </a:rPr>
              <a:t>Relatórios técnicos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pt-BR" sz="2400" dirty="0">
                <a:latin typeface="+mn-lt"/>
              </a:rPr>
              <a:t>Publicações governamentais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pt-BR" sz="2400" dirty="0">
                <a:latin typeface="+mn-lt"/>
              </a:rPr>
              <a:t>Teses e dissertações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pt-BR" sz="2400" dirty="0">
                <a:latin typeface="+mn-lt"/>
              </a:rPr>
              <a:t>Dicionários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pt-BR" sz="2400" dirty="0">
                <a:latin typeface="+mn-lt"/>
              </a:rPr>
              <a:t>Enciclopédias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pt-BR" sz="2400" dirty="0">
                <a:latin typeface="+mn-lt"/>
              </a:rPr>
              <a:t>Normas técnicas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pt-BR" sz="2400" dirty="0">
                <a:latin typeface="+mn-lt"/>
              </a:rPr>
              <a:t>Patentes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pt-BR" sz="2400" dirty="0">
                <a:latin typeface="+mn-lt"/>
              </a:rPr>
              <a:t>Revisões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pt-BR" sz="2400" dirty="0">
                <a:latin typeface="+mn-lt"/>
              </a:rPr>
              <a:t>Livros de referência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pt-BR" sz="2400" dirty="0">
                <a:latin typeface="+mn-lt"/>
              </a:rPr>
              <a:t>Bibliografias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pt-BR" sz="2400" dirty="0">
                <a:latin typeface="+mn-lt"/>
              </a:rPr>
              <a:t>Bases de </a:t>
            </a:r>
            <a:r>
              <a:rPr lang="pt-BR" sz="2400" dirty="0" err="1">
                <a:latin typeface="+mn-lt"/>
              </a:rPr>
              <a:t>cados</a:t>
            </a:r>
            <a:endParaRPr lang="pt-BR" sz="2400" dirty="0">
              <a:latin typeface="+mn-lt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pt-BR" sz="2400" dirty="0">
                <a:latin typeface="+mn-lt"/>
              </a:rPr>
              <a:t>Índices de citação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6E8468B-F8BE-1560-EEE9-4DF79D27F345}"/>
              </a:ext>
            </a:extLst>
          </p:cNvPr>
          <p:cNvSpPr txBox="1">
            <a:spLocks noChangeArrowheads="1"/>
          </p:cNvSpPr>
          <p:nvPr/>
        </p:nvSpPr>
        <p:spPr>
          <a:xfrm>
            <a:off x="-31750" y="3933825"/>
            <a:ext cx="8229600" cy="2735263"/>
          </a:xfrm>
          <a:prstGeom prst="rect">
            <a:avLst/>
          </a:prstGeom>
        </p:spPr>
        <p:txBody>
          <a:bodyPr/>
          <a:lstStyle/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endParaRPr lang="pt-BR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71661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8A20DA-ED87-3F6B-8244-60E72883C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2. Estudos métricos</a:t>
            </a:r>
            <a:endParaRPr lang="es-419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177D403-E19E-9D56-5221-84019E3D1C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altLang="pt-BR" sz="2800" dirty="0"/>
              <a:t>Leis de </a:t>
            </a:r>
            <a:r>
              <a:rPr lang="pt-BR" altLang="pt-BR" sz="2800" dirty="0" err="1"/>
              <a:t>Lotka</a:t>
            </a:r>
            <a:r>
              <a:rPr lang="pt-BR" altLang="pt-BR" sz="2800" dirty="0"/>
              <a:t> (produtividade de autores), </a:t>
            </a:r>
            <a:r>
              <a:rPr lang="pt-BR" altLang="pt-BR" sz="2800" dirty="0" err="1"/>
              <a:t>Price</a:t>
            </a:r>
            <a:r>
              <a:rPr lang="pt-BR" altLang="pt-BR" sz="2800" dirty="0"/>
              <a:t> (elitismo), Bradford (distribuição de periódicos) e Zipf (palavras num texto)</a:t>
            </a:r>
          </a:p>
          <a:p>
            <a:pPr>
              <a:lnSpc>
                <a:spcPct val="80000"/>
              </a:lnSpc>
              <a:buFontTx/>
              <a:buChar char="•"/>
            </a:pPr>
            <a:r>
              <a:rPr lang="pt-BR" altLang="pt-BR" sz="2800" dirty="0"/>
              <a:t>Análise de citações: origem século XVII, primeiro uso científico em 1927; função primária de “promover uma relação entre dois documentos”; Garfield, 1963, ISI: SCI, SSCI, HACI</a:t>
            </a:r>
          </a:p>
          <a:p>
            <a:pPr>
              <a:lnSpc>
                <a:spcPct val="80000"/>
              </a:lnSpc>
              <a:buFontTx/>
              <a:buChar char="•"/>
            </a:pPr>
            <a:r>
              <a:rPr lang="pt-BR" altLang="pt-BR" sz="2800" dirty="0"/>
              <a:t> O que analisar nas citações: fonte (tipo/origem, periódicos, dispersão e fator de impacto), autores (origem, forma de trabalho, produtividade, elite, frente de pesquisa, fator de impacto), tempo (obsolescência, vida média)</a:t>
            </a:r>
          </a:p>
          <a:p>
            <a:pPr>
              <a:lnSpc>
                <a:spcPct val="80000"/>
              </a:lnSpc>
              <a:buFontTx/>
              <a:buChar char="•"/>
            </a:pPr>
            <a:r>
              <a:rPr lang="pt-BR" altLang="pt-BR" sz="2800" dirty="0" err="1"/>
              <a:t>Informetria</a:t>
            </a:r>
            <a:r>
              <a:rPr lang="pt-BR" altLang="pt-BR" sz="2800" dirty="0"/>
              <a:t>, </a:t>
            </a:r>
            <a:r>
              <a:rPr lang="pt-BR" altLang="pt-BR" sz="2800" dirty="0" err="1"/>
              <a:t>cienciometria</a:t>
            </a:r>
            <a:r>
              <a:rPr lang="pt-BR" altLang="pt-BR" sz="2800" dirty="0"/>
              <a:t>, </a:t>
            </a:r>
            <a:r>
              <a:rPr lang="pt-BR" altLang="pt-BR" sz="2800" dirty="0" err="1"/>
              <a:t>webometria</a:t>
            </a:r>
            <a:r>
              <a:rPr lang="pt-BR" altLang="pt-BR" sz="2800" dirty="0"/>
              <a:t>, </a:t>
            </a:r>
            <a:r>
              <a:rPr lang="pt-BR" altLang="pt-BR" sz="2800" dirty="0" err="1"/>
              <a:t>altmetria</a:t>
            </a:r>
            <a:endParaRPr lang="pt-BR" altLang="pt-BR" sz="2800" dirty="0"/>
          </a:p>
          <a:p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1032207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317C7E-7209-4353-21C3-2120F80B0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3. Representação e organização da informação</a:t>
            </a:r>
            <a:endParaRPr lang="es-419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827E887-E69D-F311-2B85-50B39555A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29886" cy="4351338"/>
          </a:xfrm>
        </p:spPr>
        <p:txBody>
          <a:bodyPr/>
          <a:lstStyle/>
          <a:p>
            <a:r>
              <a:rPr lang="pt-BR" dirty="0"/>
              <a:t>Lógica e semiótica</a:t>
            </a:r>
          </a:p>
          <a:p>
            <a:r>
              <a:rPr lang="pt-BR" dirty="0"/>
              <a:t>Linguagem</a:t>
            </a:r>
          </a:p>
          <a:p>
            <a:r>
              <a:rPr lang="pt-BR" dirty="0"/>
              <a:t>Catalogação, classificações bibliográficas, tesauros, mapas conceituais, cabeçalhos de assuntos, ontologias</a:t>
            </a:r>
          </a:p>
          <a:p>
            <a:r>
              <a:rPr lang="pt-BR" dirty="0"/>
              <a:t>Funções arquivísticas – classificação (funcional, estrutural, por assunto)</a:t>
            </a:r>
          </a:p>
          <a:p>
            <a:r>
              <a:rPr lang="pt-BR" dirty="0"/>
              <a:t>Documentação museológica</a:t>
            </a:r>
          </a:p>
          <a:p>
            <a:endParaRPr lang="es-419" dirty="0"/>
          </a:p>
        </p:txBody>
      </p:sp>
      <p:pic>
        <p:nvPicPr>
          <p:cNvPr id="4" name="Picture 2" descr="http://morenobarros.com/wp-content/uploads/Otlet_Univers_Livre.jpg">
            <a:extLst>
              <a:ext uri="{FF2B5EF4-FFF2-40B4-BE49-F238E27FC236}">
                <a16:creationId xmlns:a16="http://schemas.microsoft.com/office/drawing/2014/main" id="{04CC4E14-ABCC-A733-FA86-D6C914BCE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118" y="1150144"/>
            <a:ext cx="4824412" cy="455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6197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Ontologia">
            <a:extLst>
              <a:ext uri="{FF2B5EF4-FFF2-40B4-BE49-F238E27FC236}">
                <a16:creationId xmlns:a16="http://schemas.microsoft.com/office/drawing/2014/main" id="{2DA084E0-DF5C-83AD-5FC8-AC8D1041D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182" y="197643"/>
            <a:ext cx="9144000" cy="646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8521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ARC 21">
            <a:extLst>
              <a:ext uri="{FF2B5EF4-FFF2-40B4-BE49-F238E27FC236}">
                <a16:creationId xmlns:a16="http://schemas.microsoft.com/office/drawing/2014/main" id="{9FC3AA90-3BE4-B39F-D404-75FADEC41E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16" y="702065"/>
            <a:ext cx="6934200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214FEC0A-4D8F-1B32-1E1E-C9F31CD65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347" y="1369622"/>
            <a:ext cx="4897437" cy="478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3295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esauro Profa. Lillian Alvares, - ppt carregar">
            <a:extLst>
              <a:ext uri="{FF2B5EF4-FFF2-40B4-BE49-F238E27FC236}">
                <a16:creationId xmlns:a16="http://schemas.microsoft.com/office/drawing/2014/main" id="{2BC63006-20FC-E34C-39D3-9707233929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7277"/>
            <a:ext cx="8305800" cy="5057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20130201-080854.jpg">
            <a:extLst>
              <a:ext uri="{FF2B5EF4-FFF2-40B4-BE49-F238E27FC236}">
                <a16:creationId xmlns:a16="http://schemas.microsoft.com/office/drawing/2014/main" id="{E5402790-0B37-7059-26B1-B23D27C6E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052" y="1335670"/>
            <a:ext cx="7600633" cy="4903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9362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ww.okconcursos.com.br/images/Apostila_Gratis/Arquivologia/tabela-de-temporalidade.jpg">
            <a:extLst>
              <a:ext uri="{FF2B5EF4-FFF2-40B4-BE49-F238E27FC236}">
                <a16:creationId xmlns:a16="http://schemas.microsoft.com/office/drawing/2014/main" id="{8AE6B24F-35AA-76C6-F1AB-2D9702969B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14" y="862746"/>
            <a:ext cx="8978900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47632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515</Words>
  <Application>Microsoft Office PowerPoint</Application>
  <PresentationFormat>Widescreen</PresentationFormat>
  <Paragraphs>102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Tema do Office</vt:lpstr>
      <vt:lpstr>Subáreas da CI</vt:lpstr>
      <vt:lpstr>1. Comunicação científica</vt:lpstr>
      <vt:lpstr>Apresentação do PowerPoint</vt:lpstr>
      <vt:lpstr>2. Estudos métricos</vt:lpstr>
      <vt:lpstr>3. Representação e organização da informação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4. Gestão da informação</vt:lpstr>
      <vt:lpstr>Apresentação do PowerPoint</vt:lpstr>
      <vt:lpstr>5. Economia política da informação</vt:lpstr>
      <vt:lpstr>Apresentação do PowerPoint</vt:lpstr>
      <vt:lpstr>6. Usuários da informação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Subáreas da CI</dc:title>
  <dc:creator>Carlos Araújo</dc:creator>
  <cp:lastModifiedBy>Carlos Araújo</cp:lastModifiedBy>
  <cp:revision>2</cp:revision>
  <dcterms:created xsi:type="dcterms:W3CDTF">2023-05-16T13:03:29Z</dcterms:created>
  <dcterms:modified xsi:type="dcterms:W3CDTF">2023-05-16T13:20:13Z</dcterms:modified>
</cp:coreProperties>
</file>