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6"/>
  </p:handoutMasterIdLst>
  <p:sldIdLst>
    <p:sldId id="256" r:id="rId2"/>
    <p:sldId id="279" r:id="rId3"/>
    <p:sldId id="359" r:id="rId4"/>
    <p:sldId id="264" r:id="rId5"/>
    <p:sldId id="303" r:id="rId6"/>
    <p:sldId id="360" r:id="rId7"/>
    <p:sldId id="301" r:id="rId8"/>
    <p:sldId id="281" r:id="rId9"/>
    <p:sldId id="282" r:id="rId10"/>
    <p:sldId id="353" r:id="rId11"/>
    <p:sldId id="354" r:id="rId12"/>
    <p:sldId id="274" r:id="rId13"/>
    <p:sldId id="283" r:id="rId14"/>
    <p:sldId id="356" r:id="rId15"/>
    <p:sldId id="284" r:id="rId16"/>
    <p:sldId id="357" r:id="rId17"/>
    <p:sldId id="358" r:id="rId18"/>
    <p:sldId id="275" r:id="rId19"/>
    <p:sldId id="285" r:id="rId20"/>
    <p:sldId id="355" r:id="rId21"/>
    <p:sldId id="343" r:id="rId22"/>
    <p:sldId id="344" r:id="rId23"/>
    <p:sldId id="336" r:id="rId24"/>
    <p:sldId id="337" r:id="rId25"/>
    <p:sldId id="338" r:id="rId26"/>
    <p:sldId id="335" r:id="rId27"/>
    <p:sldId id="288" r:id="rId28"/>
    <p:sldId id="277" r:id="rId29"/>
    <p:sldId id="289" r:id="rId30"/>
    <p:sldId id="362" r:id="rId31"/>
    <p:sldId id="363" r:id="rId32"/>
    <p:sldId id="290" r:id="rId33"/>
    <p:sldId id="278" r:id="rId34"/>
    <p:sldId id="361" r:id="rId35"/>
  </p:sldIdLst>
  <p:sldSz cx="9144000" cy="6858000" type="screen4x3"/>
  <p:notesSz cx="6881813" cy="9661525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CC3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212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84188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84188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C7D8916-06CA-491B-A33D-79A869B7F279}" type="datetimeFigureOut">
              <a:rPr lang="pt-BR"/>
              <a:pPr>
                <a:defRPr/>
              </a:pPr>
              <a:t>11/04/2023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177338"/>
            <a:ext cx="2982913" cy="484187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97313" y="9177338"/>
            <a:ext cx="2982912" cy="484187"/>
          </a:xfrm>
          <a:prstGeom prst="rect">
            <a:avLst/>
          </a:prstGeom>
        </p:spPr>
        <p:txBody>
          <a:bodyPr vert="horz" wrap="square" lIns="94531" tIns="47265" rIns="94531" bIns="4726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47DC13B-2DF3-4BA6-A041-089787037E2C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EFC2DB-035A-4408-81B2-474180827790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17519F-53EE-43E9-BA73-344B2E3D0B70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0ED413-DCFD-401C-9210-67FC181B9ADC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751D68-1424-482D-BB23-8C76729200A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FE7B76-5624-4B58-91A9-E6D4050185E5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C185F2-5C18-43D4-8805-6704F8139DDC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A08C7C-5C1F-4E64-AABF-9E0A08D5B10D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36152B-05B7-4B8C-B988-1B218F97629C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DB297C-F8E5-460D-ABD9-9A038784ADD6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FED39-A5D2-444A-9E08-6206926399A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E75F95-EBA4-4B66-88C5-4D170150556C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27A754-B10F-43B0-8E0F-E215DFFB74B8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7B48199-D890-422B-BE10-58C8EF403AB8}" type="slidenum">
              <a:rPr lang="pt-BR" altLang="pt-BR"/>
              <a:pPr/>
              <a:t>‹nº›</a:t>
            </a:fld>
            <a:endParaRPr lang="pt-BR" altLang="pt-BR"/>
          </a:p>
        </p:txBody>
      </p:sp>
      <p:pic>
        <p:nvPicPr>
          <p:cNvPr id="2" name="Picture 10" descr="logoeci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64306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Imagem 2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381875" y="0"/>
            <a:ext cx="17621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lataforma9.com/congressos/ii-congresso-internacional-de-interdisciplinaridade-em-ciencias-sociais-e-humanas.htm" TargetMode="External"/><Relationship Id="rId2" Type="http://schemas.openxmlformats.org/officeDocument/2006/relationships/hyperlink" Target="http://lattes.cnpq.br/documents/11871/24930/TabeladeAreasdoConhecimento.pdf/d192ff6b-3e0a-4074-a74d-c280521bd5f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etrans.com.br/textos/documentos/congresso-ciencia-tradicao.pdf" TargetMode="External"/><Relationship Id="rId3" Type="http://schemas.openxmlformats.org/officeDocument/2006/relationships/hyperlink" Target="http://www.cetrans.com.br/textos/documentos/declaracao-zurique-2000.pdf" TargetMode="External"/><Relationship Id="rId7" Type="http://schemas.openxmlformats.org/officeDocument/2006/relationships/hyperlink" Target="http://www.cetrans.com.br/textos/documentos/carta-da-transdisciplinaridade.pdf" TargetMode="External"/><Relationship Id="rId2" Type="http://schemas.openxmlformats.org/officeDocument/2006/relationships/hyperlink" Target="http://www.cetrans.com.br/textos/documentos/mensagem-vila-velha-vitoria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etrans.com.br/wp-content/uploads/2014/09/CARTA-DA-TRANSDISCIPLINARIDADE1.pdf" TargetMode="External"/><Relationship Id="rId5" Type="http://schemas.openxmlformats.org/officeDocument/2006/relationships/hyperlink" Target="http://www.cetrans.com.br/textos/documentos/mensagem-de-toquio.pdf" TargetMode="External"/><Relationship Id="rId10" Type="http://schemas.openxmlformats.org/officeDocument/2006/relationships/hyperlink" Target="http://www.cetrans.com.br/textos/documentos/declaracao-de-veneza.pdf" TargetMode="External"/><Relationship Id="rId4" Type="http://schemas.openxmlformats.org/officeDocument/2006/relationships/hyperlink" Target="http://www.cetrans.com.br/textos/documentos/congresso-internacional-locarno.pdf" TargetMode="External"/><Relationship Id="rId9" Type="http://schemas.openxmlformats.org/officeDocument/2006/relationships/hyperlink" Target="http://www.cetrans.com.br/textos/documentos/declaracao-de-vancouver.pdf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445125"/>
            <a:ext cx="6400800" cy="10080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altLang="pt-BR" sz="2800" smtClean="0"/>
              <a:t>Carlos Alberto Ávila Araújo</a:t>
            </a:r>
          </a:p>
        </p:txBody>
      </p:sp>
      <p:sp>
        <p:nvSpPr>
          <p:cNvPr id="3075" name="Rectangle 40"/>
          <p:cNvSpPr>
            <a:spLocks noGrp="1" noChangeArrowheads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 sz="4000" smtClean="0"/>
              <a:t>Fundamentos da </a:t>
            </a:r>
            <a:br>
              <a:rPr lang="pt-BR" altLang="pt-BR" sz="4000" smtClean="0"/>
            </a:br>
            <a:r>
              <a:rPr lang="pt-BR" altLang="pt-BR" sz="4000" smtClean="0"/>
              <a:t>Ciência da Informação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tângulo 1"/>
          <p:cNvSpPr>
            <a:spLocks noChangeArrowheads="1"/>
          </p:cNvSpPr>
          <p:nvPr/>
        </p:nvSpPr>
        <p:spPr bwMode="auto">
          <a:xfrm>
            <a:off x="611188" y="908050"/>
            <a:ext cx="8064500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2200" b="1">
                <a:solidFill>
                  <a:srgbClr val="000000"/>
                </a:solidFill>
              </a:rPr>
              <a:t>Sentido cognitivo: </a:t>
            </a:r>
            <a:r>
              <a:rPr lang="pt-BR" altLang="pt-BR" sz="2200">
                <a:solidFill>
                  <a:srgbClr val="000000"/>
                </a:solidFill>
              </a:rPr>
              <a:t>disciplina é sinônimo de ciência particular, área de estudo, ramo do saber ou campo específico de investigação; </a:t>
            </a:r>
          </a:p>
          <a:p>
            <a:endParaRPr lang="pt-BR" altLang="pt-BR" sz="2200">
              <a:solidFill>
                <a:srgbClr val="000000"/>
              </a:solidFill>
            </a:endParaRPr>
          </a:p>
          <a:p>
            <a:r>
              <a:rPr lang="pt-BR" altLang="pt-BR" sz="2200" b="1">
                <a:solidFill>
                  <a:srgbClr val="000000"/>
                </a:solidFill>
              </a:rPr>
              <a:t>Sentido escolar: </a:t>
            </a:r>
            <a:r>
              <a:rPr lang="pt-BR" altLang="pt-BR" sz="2200">
                <a:solidFill>
                  <a:srgbClr val="000000"/>
                </a:solidFill>
              </a:rPr>
              <a:t>disciplina significa entidade curricular, conjunto de conhecimentos que, selecionados no interior de uma ciência especializada, são considerados como devendo ser objeto de ensino </a:t>
            </a:r>
            <a:endParaRPr lang="pt-BR" altLang="pt-BR" sz="2200"/>
          </a:p>
          <a:p>
            <a:r>
              <a:rPr lang="pt-BR" altLang="pt-BR" sz="2200"/>
              <a:t>numa determinada cadeira – ou &lt;&lt;disciplina&gt;&gt; - de um determinado sistema de ensino ou estabelecimento escolar; </a:t>
            </a:r>
          </a:p>
          <a:p>
            <a:endParaRPr lang="pt-BR" altLang="pt-BR" sz="2200"/>
          </a:p>
          <a:p>
            <a:r>
              <a:rPr lang="pt-BR" altLang="pt-BR" sz="2200" b="1"/>
              <a:t>Sentido normativo: </a:t>
            </a:r>
            <a:r>
              <a:rPr lang="pt-BR" altLang="pt-BR" sz="2200"/>
              <a:t>disciplina remete para o conjunto de leis ou regras que todas as instituições contribuem e que, simultaneamente, estruturam e regulam os comportamentos dos indivíduos que as compõem (POMBO, 2004, p.34).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 bwMode="auto">
          <a:xfrm>
            <a:off x="458788" y="549275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/>
              <a:t>Definição de Burke:</a:t>
            </a:r>
          </a:p>
        </p:txBody>
      </p:sp>
      <p:sp>
        <p:nvSpPr>
          <p:cNvPr id="1331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pt-BR" altLang="pt-BR" smtClean="0"/>
              <a:t>[...] artefatos históricos, gradualmente construído num determinado tempo e lugar para responder a desafios e resolver problemas, mas depois assumindo o que poderíamos chamar de “vida própria”, o que dificulta, mas não impossibilita a mudança delas (BURKE, 2012, p.212).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57200" y="457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pt-BR" altLang="pt-BR" sz="4400">
                <a:solidFill>
                  <a:schemeClr val="tx2"/>
                </a:solidFill>
              </a:rPr>
              <a:t>Pluridisciplinaridade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457200" y="178276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2800"/>
              <a:t>Coexistência de mais de uma instância teórica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2800"/>
              <a:t>Área se situa em diversas filiações independentes que não se alteram enquanto suporte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2800"/>
              <a:t>Justaposição de disciplinas que favorece o intercâmbio e a cooperação, sem que haja uma real coordenação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2800"/>
              <a:t>Trata-se de multiplicar as abordagens sobre um fenômeno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2800"/>
              <a:t>Essencialmente aditiva, não integrativa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2800"/>
              <a:t>Relacionamento cumulativo, não interativo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57200" y="5302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pt-BR" altLang="pt-BR" sz="4400">
                <a:solidFill>
                  <a:schemeClr val="tx2"/>
                </a:solidFill>
              </a:rPr>
              <a:t>Interdisciplinaridade 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57200" y="1773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Integração de material de várias áreas dentro de uma nova e coerente entidade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Troca de experiência entre pesquisadores de áreas distintas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Interação em um grupo com tentativa de confrontação entre disciplinas diferentes e uma evolução do conjunto de pesquisadores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Pressuposto comum a um conjunto de disciplinas conexas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Cruzada x estrutural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tângulo 1"/>
          <p:cNvSpPr>
            <a:spLocks noChangeArrowheads="1"/>
          </p:cNvSpPr>
          <p:nvPr/>
        </p:nvSpPr>
        <p:spPr bwMode="auto">
          <a:xfrm>
            <a:off x="395288" y="728663"/>
            <a:ext cx="8424862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 altLang="pt-BR" sz="2000">
              <a:solidFill>
                <a:srgbClr val="000000"/>
              </a:solidFill>
            </a:endParaRPr>
          </a:p>
          <a:p>
            <a:r>
              <a:rPr lang="pt-BR" altLang="pt-BR">
                <a:solidFill>
                  <a:srgbClr val="000000"/>
                </a:solidFill>
              </a:rPr>
              <a:t>1) </a:t>
            </a:r>
            <a:r>
              <a:rPr lang="pt-BR" altLang="pt-BR" i="1">
                <a:solidFill>
                  <a:srgbClr val="000000"/>
                </a:solidFill>
              </a:rPr>
              <a:t>Interdisciplinaridade heterogênea: </a:t>
            </a:r>
            <a:r>
              <a:rPr lang="pt-BR" altLang="pt-BR">
                <a:solidFill>
                  <a:srgbClr val="000000"/>
                </a:solidFill>
              </a:rPr>
              <a:t>corresponde a um caráter enciclopédico, cujo esforço reside em combinar e dosar os distintos programas de modo a dar subsídios para as pessoas lidarem com problemáticas diversificadas. </a:t>
            </a:r>
          </a:p>
          <a:p>
            <a:r>
              <a:rPr lang="pt-BR" altLang="pt-BR">
                <a:solidFill>
                  <a:srgbClr val="000000"/>
                </a:solidFill>
              </a:rPr>
              <a:t>2) </a:t>
            </a:r>
            <a:r>
              <a:rPr lang="pt-BR" altLang="pt-BR" i="1">
                <a:solidFill>
                  <a:srgbClr val="000000"/>
                </a:solidFill>
              </a:rPr>
              <a:t>A pseudo-interdisciplinaridade</a:t>
            </a:r>
            <a:r>
              <a:rPr lang="pt-BR" altLang="pt-BR">
                <a:solidFill>
                  <a:srgbClr val="000000"/>
                </a:solidFill>
              </a:rPr>
              <a:t>: se refere a um programa destinado aos instrumentos de análise considerados neutros, e que servem como um denominador comum para cooptação de disciplinas, tais como: ‘modelos matemáticos’. </a:t>
            </a:r>
          </a:p>
          <a:p>
            <a:r>
              <a:rPr lang="pt-BR" altLang="pt-BR">
                <a:solidFill>
                  <a:srgbClr val="000000"/>
                </a:solidFill>
              </a:rPr>
              <a:t>3) </a:t>
            </a:r>
            <a:r>
              <a:rPr lang="pt-BR" altLang="pt-BR" i="1">
                <a:solidFill>
                  <a:srgbClr val="000000"/>
                </a:solidFill>
              </a:rPr>
              <a:t>Interdisciplinaridade auxiliar</a:t>
            </a:r>
            <a:r>
              <a:rPr lang="pt-BR" altLang="pt-BR">
                <a:solidFill>
                  <a:srgbClr val="000000"/>
                </a:solidFill>
              </a:rPr>
              <a:t>: incide quando uma disciplina utiliza métodos ou procedimentos tomados de empréstimo de outra disciplina, a partir das relações ocasionais ou duráveis que mantêm. </a:t>
            </a:r>
          </a:p>
          <a:p>
            <a:r>
              <a:rPr lang="pt-BR" altLang="pt-BR">
                <a:solidFill>
                  <a:srgbClr val="000000"/>
                </a:solidFill>
              </a:rPr>
              <a:t>4) </a:t>
            </a:r>
            <a:r>
              <a:rPr lang="pt-BR" altLang="pt-BR" i="1">
                <a:solidFill>
                  <a:srgbClr val="000000"/>
                </a:solidFill>
              </a:rPr>
              <a:t>Interdisciplinaridade compósita</a:t>
            </a:r>
            <a:r>
              <a:rPr lang="pt-BR" altLang="pt-BR">
                <a:solidFill>
                  <a:srgbClr val="000000"/>
                </a:solidFill>
              </a:rPr>
              <a:t>: equivale à união de diversas disciplinas para encontrar soluções técnicas relativas a problemas dos indivíduos e seu meio, apesar das contingências históricas e sua constante mutação. </a:t>
            </a:r>
            <a:endParaRPr lang="pt-BR" altLang="pt-BR"/>
          </a:p>
          <a:p>
            <a:r>
              <a:rPr lang="pt-BR" altLang="pt-BR"/>
              <a:t>5) </a:t>
            </a:r>
            <a:r>
              <a:rPr lang="pt-BR" altLang="pt-BR" i="1"/>
              <a:t>Interdisciplinaridade complementar</a:t>
            </a:r>
            <a:r>
              <a:rPr lang="pt-BR" altLang="pt-BR"/>
              <a:t>: consiste na integração teórica de disciplinas que possuem o mesmo objeto de estudo, resultando dessa maneira em relações complementares dos seus domínios de estudo. </a:t>
            </a:r>
          </a:p>
          <a:p>
            <a:r>
              <a:rPr lang="pt-BR" altLang="pt-BR"/>
              <a:t>6) </a:t>
            </a:r>
            <a:r>
              <a:rPr lang="pt-BR" altLang="pt-BR" i="1"/>
              <a:t>Interdisciplinaridade unificada</a:t>
            </a:r>
            <a:r>
              <a:rPr lang="pt-BR" altLang="pt-BR"/>
              <a:t>: emana de uma coerência bastante estreita no campo de investigação de duas ou mais disciplinas, em que há certa integração teórica de seus níveis e dos métodos correspondentes. </a:t>
            </a:r>
          </a:p>
          <a:p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57200" y="8905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pt-BR" altLang="pt-BR" sz="4400">
                <a:solidFill>
                  <a:schemeClr val="tx2"/>
                </a:solidFill>
              </a:rPr>
              <a:t>Transdisciplinaridade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57200" y="221615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Movimento de ir além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Não mais interação ou reciprocidade, mas um sistema total, sem fronteiras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Contribuições de várias disciplinas são deslocadas de seu lugar de origem e se entrecruzam num outro lugar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39750" y="1125538"/>
            <a:ext cx="8064500" cy="38766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Comparação entre o conhecimento disciplinar e o conhecimento transdisciplinar – </a:t>
            </a:r>
            <a:r>
              <a:rPr lang="pt-BR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Nicolescu</a:t>
            </a:r>
            <a:endParaRPr lang="pt-BR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vitro  x  in vivo </a:t>
            </a: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 externo – Objeto  x Correspondência entre o mundo externo (Objeto) e o mundo interno (Sujeito) 	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Conhecimento  x  Compreensão 	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Inteligência analítica  x 	Um novo tipo de inteligência (harmonia entre mente, sentimentos e corpo)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Orientado para o poder e a posse x Orientado para o deslumbramento e a partilha 	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Lógica binária x  Lógica do terceiro incluído 	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Exclusão de valores x  Inclusão de valores 	</a:t>
            </a:r>
          </a:p>
        </p:txBody>
      </p:sp>
      <p:sp>
        <p:nvSpPr>
          <p:cNvPr id="18435" name="Retângulo 3"/>
          <p:cNvSpPr>
            <a:spLocks noChangeArrowheads="1"/>
          </p:cNvSpPr>
          <p:nvPr/>
        </p:nvSpPr>
        <p:spPr bwMode="auto">
          <a:xfrm>
            <a:off x="684213" y="5157788"/>
            <a:ext cx="4572000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 altLang="pt-BR" sz="2000">
              <a:solidFill>
                <a:srgbClr val="000000"/>
              </a:solidFill>
            </a:endParaRPr>
          </a:p>
          <a:p>
            <a:r>
              <a:rPr lang="pt-BR" altLang="pt-BR">
                <a:solidFill>
                  <a:srgbClr val="000000"/>
                </a:solidFill>
              </a:rPr>
              <a:t>1) Níveis de Realidade</a:t>
            </a:r>
          </a:p>
          <a:p>
            <a:r>
              <a:rPr lang="pt-BR" altLang="pt-BR">
                <a:solidFill>
                  <a:srgbClr val="000000"/>
                </a:solidFill>
              </a:rPr>
              <a:t>2) Lógica do terceiro incluído</a:t>
            </a:r>
          </a:p>
          <a:p>
            <a:r>
              <a:rPr lang="pt-BR" altLang="pt-BR">
                <a:solidFill>
                  <a:srgbClr val="000000"/>
                </a:solidFill>
              </a:rPr>
              <a:t>3) Complexidade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tângulo 1"/>
          <p:cNvSpPr>
            <a:spLocks noChangeArrowheads="1"/>
          </p:cNvSpPr>
          <p:nvPr/>
        </p:nvSpPr>
        <p:spPr bwMode="auto">
          <a:xfrm>
            <a:off x="684213" y="4221163"/>
            <a:ext cx="79914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>
                <a:solidFill>
                  <a:srgbClr val="000000"/>
                </a:solidFill>
              </a:rPr>
              <a:t> </a:t>
            </a:r>
            <a:endParaRPr lang="pt-BR" altLang="pt-BR"/>
          </a:p>
        </p:txBody>
      </p:sp>
      <p:sp>
        <p:nvSpPr>
          <p:cNvPr id="3" name="Retângulo 2"/>
          <p:cNvSpPr/>
          <p:nvPr/>
        </p:nvSpPr>
        <p:spPr>
          <a:xfrm>
            <a:off x="611188" y="2060575"/>
            <a:ext cx="8137525" cy="48323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“Terceiro excluído’ proveniente da lógica baseada na Física Quântica, a qual evidencia os seguintes axiomas: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O axioma da identidade: A é A.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O axioma da não-contradição: A não é </a:t>
            </a:r>
            <a:r>
              <a:rPr lang="pt-BR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não-A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O axioma do terceiro excluído: não existe um terceiro termo T (‘T’ de ‘terceiro’) que é ao mesmo tempo A e </a:t>
            </a:r>
            <a:r>
              <a:rPr lang="pt-BR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não-A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(NICOLESCU, 2008, p.35-36)</a:t>
            </a:r>
          </a:p>
          <a:p>
            <a:pPr>
              <a:defRPr/>
            </a:pP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Transdisciplinaridade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transgride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 contrários: sujeito e objeto; subjetividade e objetividade; matéria e consciência; natureza e divino; simplicidade e complexidade; reducionismo e </a:t>
            </a:r>
            <a:r>
              <a:rPr lang="pt-BR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holismo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diversidade e unidade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t-BR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Retângulo 3"/>
          <p:cNvSpPr>
            <a:spLocks noChangeArrowheads="1"/>
          </p:cNvSpPr>
          <p:nvPr/>
        </p:nvSpPr>
        <p:spPr bwMode="auto">
          <a:xfrm>
            <a:off x="684213" y="1052513"/>
            <a:ext cx="81359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3200">
                <a:solidFill>
                  <a:srgbClr val="000000"/>
                </a:solidFill>
              </a:rPr>
              <a:t>Lógica do terceiro incluído</a:t>
            </a:r>
            <a:endParaRPr lang="pt-BR" altLang="pt-BR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/>
          </p:cNvSpPr>
          <p:nvPr/>
        </p:nvSpPr>
        <p:spPr bwMode="auto">
          <a:xfrm>
            <a:off x="457200" y="7270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pt-BR" altLang="pt-BR" sz="4400">
                <a:solidFill>
                  <a:schemeClr val="tx2"/>
                </a:solidFill>
              </a:rPr>
              <a:t>Ideia de continuum</a:t>
            </a: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57425"/>
            <a:ext cx="916305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25" y="2000250"/>
            <a:ext cx="8894763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836613"/>
            <a:ext cx="8229600" cy="10795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 sz="4000" smtClean="0"/>
              <a:t>Um segundo desafio contemporâneo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276475"/>
            <a:ext cx="8229600" cy="4032250"/>
          </a:xfrm>
        </p:spPr>
        <p:txBody>
          <a:bodyPr/>
          <a:lstStyle/>
          <a:p>
            <a:pPr marL="609600" indent="-609600" eaLnBrk="1" hangingPunct="1"/>
            <a:r>
              <a:rPr lang="pt-BR" altLang="pt-BR" sz="2800" smtClean="0"/>
              <a:t>A Ciência da Informação é uma ciência?</a:t>
            </a:r>
          </a:p>
          <a:p>
            <a:pPr marL="609600" indent="-609600" eaLnBrk="1" hangingPunct="1"/>
            <a:r>
              <a:rPr lang="pt-BR" altLang="pt-BR" sz="2800" smtClean="0"/>
              <a:t>Se sim, de que tipo?</a:t>
            </a:r>
          </a:p>
          <a:p>
            <a:pPr marL="609600" indent="-609600" eaLnBrk="1" hangingPunct="1"/>
            <a:r>
              <a:rPr lang="pt-BR" altLang="pt-BR" sz="2800" smtClean="0"/>
              <a:t>Literatura aponta:</a:t>
            </a:r>
          </a:p>
          <a:p>
            <a:pPr marL="609600" indent="-609600" eaLnBrk="1" hangingPunct="1">
              <a:buFontTx/>
              <a:buAutoNum type="alphaLcParenR"/>
            </a:pPr>
            <a:r>
              <a:rPr lang="pt-BR" altLang="pt-BR" sz="2800" smtClean="0"/>
              <a:t>é uma ciência pós-moderna</a:t>
            </a:r>
          </a:p>
          <a:p>
            <a:pPr marL="609600" indent="-609600" eaLnBrk="1" hangingPunct="1">
              <a:buFontTx/>
              <a:buAutoNum type="alphaLcParenR"/>
            </a:pPr>
            <a:r>
              <a:rPr lang="pt-BR" altLang="pt-BR" sz="2800" smtClean="0"/>
              <a:t>é uma ciência interdisciplinar</a:t>
            </a:r>
          </a:p>
          <a:p>
            <a:pPr marL="609600" indent="-609600" eaLnBrk="1" hangingPunct="1">
              <a:buFontTx/>
              <a:buAutoNum type="alphaLcParenR"/>
            </a:pPr>
            <a:r>
              <a:rPr lang="pt-BR" altLang="pt-BR" sz="2800" smtClean="0"/>
              <a:t>é uma ciência social</a:t>
            </a:r>
          </a:p>
          <a:p>
            <a:pPr marL="609600" indent="-609600" eaLnBrk="1" hangingPunct="1">
              <a:buFontTx/>
              <a:buNone/>
            </a:pPr>
            <a:r>
              <a:rPr lang="pt-BR" altLang="pt-BR" sz="2800" smtClean="0"/>
              <a:t>Mas o SIGNIFICADO disso está claro?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tângulo 2"/>
          <p:cNvSpPr>
            <a:spLocks noChangeArrowheads="1"/>
          </p:cNvSpPr>
          <p:nvPr/>
        </p:nvSpPr>
        <p:spPr bwMode="auto">
          <a:xfrm>
            <a:off x="827088" y="333375"/>
            <a:ext cx="4572000" cy="627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2400" b="1">
                <a:solidFill>
                  <a:srgbClr val="000000"/>
                </a:solidFill>
              </a:rPr>
              <a:t>Configurações disciplinares. </a:t>
            </a:r>
            <a:r>
              <a:rPr lang="pt-BR" altLang="pt-BR">
                <a:solidFill>
                  <a:srgbClr val="000000"/>
                </a:solidFill>
              </a:rPr>
              <a:t>	</a:t>
            </a:r>
          </a:p>
          <a:p>
            <a:r>
              <a:rPr lang="pt-BR" altLang="pt-BR" b="1">
                <a:solidFill>
                  <a:srgbClr val="000000"/>
                </a:solidFill>
              </a:rPr>
              <a:t>Multidisciplinar: </a:t>
            </a:r>
            <a:r>
              <a:rPr lang="pt-BR" altLang="pt-BR">
                <a:solidFill>
                  <a:srgbClr val="000000"/>
                </a:solidFill>
              </a:rPr>
              <a:t>sistema de um só nível e de objetivos múltiplos; nenhuma cooperação. 	</a:t>
            </a:r>
          </a:p>
          <a:p>
            <a:endParaRPr lang="pt-BR" altLang="pt-BR">
              <a:solidFill>
                <a:srgbClr val="000000"/>
              </a:solidFill>
            </a:endParaRPr>
          </a:p>
          <a:p>
            <a:r>
              <a:rPr lang="pt-BR" altLang="pt-BR" b="1">
                <a:solidFill>
                  <a:srgbClr val="000000"/>
                </a:solidFill>
              </a:rPr>
              <a:t>Pluridisciplinar: </a:t>
            </a:r>
            <a:r>
              <a:rPr lang="pt-BR" altLang="pt-BR">
                <a:solidFill>
                  <a:srgbClr val="000000"/>
                </a:solidFill>
              </a:rPr>
              <a:t>sistema de um só nível e de objetivos múltiplos; cooperação, mas sem coordenação. </a:t>
            </a:r>
          </a:p>
          <a:p>
            <a:r>
              <a:rPr lang="pt-BR" altLang="pt-BR">
                <a:solidFill>
                  <a:srgbClr val="000000"/>
                </a:solidFill>
              </a:rPr>
              <a:t>	</a:t>
            </a:r>
          </a:p>
          <a:p>
            <a:r>
              <a:rPr lang="pt-BR" altLang="pt-BR" b="1">
                <a:solidFill>
                  <a:srgbClr val="000000"/>
                </a:solidFill>
              </a:rPr>
              <a:t>Disciplinaridade cruzada: </a:t>
            </a:r>
            <a:r>
              <a:rPr lang="pt-BR" altLang="pt-BR">
                <a:solidFill>
                  <a:srgbClr val="000000"/>
                </a:solidFill>
              </a:rPr>
              <a:t>sistema de um único nível e objetivo com controle disciplinar. 	</a:t>
            </a:r>
          </a:p>
          <a:p>
            <a:endParaRPr lang="pt-BR" altLang="pt-BR">
              <a:solidFill>
                <a:srgbClr val="000000"/>
              </a:solidFill>
            </a:endParaRPr>
          </a:p>
          <a:p>
            <a:r>
              <a:rPr lang="pt-BR" altLang="pt-BR" b="1">
                <a:solidFill>
                  <a:srgbClr val="000000"/>
                </a:solidFill>
              </a:rPr>
              <a:t>Interdisciplinar: </a:t>
            </a:r>
            <a:r>
              <a:rPr lang="pt-BR" altLang="pt-BR">
                <a:solidFill>
                  <a:srgbClr val="000000"/>
                </a:solidFill>
              </a:rPr>
              <a:t>sistema de dois níveis e de objetivos múltiplos; coordenação procedendo do nível superior. </a:t>
            </a:r>
          </a:p>
          <a:p>
            <a:r>
              <a:rPr lang="pt-BR" altLang="pt-BR">
                <a:solidFill>
                  <a:srgbClr val="000000"/>
                </a:solidFill>
              </a:rPr>
              <a:t>	</a:t>
            </a:r>
          </a:p>
          <a:p>
            <a:r>
              <a:rPr lang="pt-BR" altLang="pt-BR" b="1">
                <a:solidFill>
                  <a:srgbClr val="000000"/>
                </a:solidFill>
              </a:rPr>
              <a:t>Transdisciplinar</a:t>
            </a:r>
            <a:r>
              <a:rPr lang="pt-BR" altLang="pt-BR">
                <a:solidFill>
                  <a:srgbClr val="000000"/>
                </a:solidFill>
              </a:rPr>
              <a:t>: sistema de níveis e objetivos múltiplos; coordenação com vistas a uma finalidade comum dos sistemas. 	</a:t>
            </a:r>
          </a:p>
        </p:txBody>
      </p:sp>
      <p:pic>
        <p:nvPicPr>
          <p:cNvPr id="22531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94363" y="1125538"/>
            <a:ext cx="311785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Imagem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4363" y="2060575"/>
            <a:ext cx="334645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Imagem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1013" y="3213100"/>
            <a:ext cx="33845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Imagem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625" y="5486400"/>
            <a:ext cx="28829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Imagem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688" y="4267200"/>
            <a:ext cx="11398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Imagem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625" y="4876800"/>
            <a:ext cx="11398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Imagem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1725" y="4879975"/>
            <a:ext cx="1141413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Conector de seta reta 11"/>
          <p:cNvCxnSpPr/>
          <p:nvPr/>
        </p:nvCxnSpPr>
        <p:spPr>
          <a:xfrm flipV="1">
            <a:off x="6040438" y="4483100"/>
            <a:ext cx="385762" cy="301625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H="1" flipV="1">
            <a:off x="7721600" y="4491038"/>
            <a:ext cx="379413" cy="32385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6732588" y="5084763"/>
            <a:ext cx="665162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1" name="Retângulo 19"/>
          <p:cNvSpPr>
            <a:spLocks noChangeArrowheads="1"/>
          </p:cNvSpPr>
          <p:nvPr/>
        </p:nvSpPr>
        <p:spPr bwMode="auto">
          <a:xfrm>
            <a:off x="0" y="6488113"/>
            <a:ext cx="4032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b="1">
                <a:solidFill>
                  <a:srgbClr val="000000"/>
                </a:solidFill>
              </a:rPr>
              <a:t>Fonte: Jantsch – 1972 – p.108-109. </a:t>
            </a:r>
            <a:endParaRPr lang="pt-BR" alt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73113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 sz="4000" smtClean="0"/>
              <a:t>1.2 Fundamentos e rede conceitual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23850" y="1844675"/>
            <a:ext cx="84963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2800"/>
              <a:t>Japiassu: contra o “saber em migalhas”; contra o divórcio universidade/sociedade; contra o conformismo - “É preciso um século de análise para um dia de síntese”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Horizontalidade da CI – perpassa todos os campos na sua condição de inf especializada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Fases da CI: 1961/1969 (conceitualização, naturalização), 1970/1989 (</a:t>
            </a:r>
            <a:r>
              <a:rPr lang="pt-BR" altLang="pt-BR" sz="2800" b="1"/>
              <a:t>delimitação</a:t>
            </a:r>
            <a:r>
              <a:rPr lang="pt-BR" altLang="pt-BR" sz="2800"/>
              <a:t>, listagem) e 1990 (consolidação)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Saracevic, metáfora e motivos (problema e formação)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68313" y="9175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pt-BR" altLang="pt-BR" sz="4000">
                <a:solidFill>
                  <a:schemeClr val="tx2"/>
                </a:solidFill>
              </a:rPr>
              <a:t>Pesquisas empíricas para delimitação interna da CI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68313" y="2420938"/>
            <a:ext cx="8229600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3200"/>
              <a:t>Pinheiro e Loureiro, 1995 – 12 áreas; depois 17, depois 31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3200"/>
              <a:t>O campo interdisciplinar da CI vai se movendo, desenvolvendo novas configurações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75" y="620713"/>
            <a:ext cx="4521200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0" y="1114425"/>
            <a:ext cx="47625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0275" y="5700713"/>
            <a:ext cx="47434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9325" y="241300"/>
            <a:ext cx="470535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8850" y="4941888"/>
            <a:ext cx="46863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9663" y="1203325"/>
            <a:ext cx="692467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3788" y="458788"/>
            <a:ext cx="69342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8" y="547688"/>
            <a:ext cx="7515225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663575"/>
            <a:ext cx="6985000" cy="596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625" y="1055688"/>
            <a:ext cx="7777163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 bwMode="auto">
          <a:xfrm>
            <a:off x="457200" y="549275"/>
            <a:ext cx="8229600" cy="8683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/>
              <a:t>Diferentes entendimentos</a:t>
            </a:r>
          </a:p>
        </p:txBody>
      </p:sp>
      <p:sp>
        <p:nvSpPr>
          <p:cNvPr id="512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 smtClean="0"/>
              <a:t>Saracevic, 1970 – pesquisadores de várias áreas</a:t>
            </a:r>
          </a:p>
          <a:p>
            <a:r>
              <a:rPr lang="pt-BR" altLang="pt-BR" smtClean="0"/>
              <a:t>ICT, anos 1970 – prestação de serviços para várias áreas</a:t>
            </a:r>
          </a:p>
          <a:p>
            <a:r>
              <a:rPr lang="pt-BR" altLang="pt-BR" smtClean="0"/>
              <a:t>CI toma de empréstimo teorias e métodos</a:t>
            </a:r>
          </a:p>
          <a:p>
            <a:r>
              <a:rPr lang="pt-BR" altLang="pt-BR" smtClean="0"/>
              <a:t>Tipo de reflexão realizada</a:t>
            </a:r>
          </a:p>
          <a:p>
            <a:r>
              <a:rPr lang="pt-BR" altLang="pt-BR" smtClean="0"/>
              <a:t>Movimento epistemológico da 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 descr="Foto em preto e branco&#10;&#10;Descrição gerada automaticame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46063"/>
            <a:ext cx="6731000" cy="661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Gráfico&#10;&#10;Descrição gerada automaticame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0150" y="0"/>
            <a:ext cx="6743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457200" y="6016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pt-BR" altLang="pt-BR" sz="4400">
                <a:solidFill>
                  <a:schemeClr val="tx2"/>
                </a:solidFill>
              </a:rPr>
              <a:t>1.3. O estudo de Smith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457200" y="192722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Objetivo de revisar os estudos que tentam caracterizar a natureza interdisciplinar da CI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Métodos para identificação: análise de citações, análise conceitual, visualização das relações encontradas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Análise de dissertações: citam 58% da literatura pertencente ao seu próprio campo – menor índice de interdisciplinaridade dentro das ciências sociais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457200" y="1236663"/>
            <a:ext cx="8229600" cy="557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Resultado: discrepância entre o que é dito (caráter interdisciplinar) e o que é feito (isolamento da pesquisa)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Contribuição para outros campos muito fraca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Necessidade de avaliar os programas educacionais para avaliar o quanto são verdadeiramente interdisciplinares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800"/>
              <a:t>Se CI for prosperar como campo interdisciplinar, então mais atenção precisa ser dispensada às características da interdisciplinaridade individual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/>
          <p:cNvSpPr>
            <a:spLocks noGrp="1"/>
          </p:cNvSpPr>
          <p:nvPr>
            <p:ph type="title"/>
          </p:nvPr>
        </p:nvSpPr>
        <p:spPr bwMode="auto">
          <a:xfrm>
            <a:off x="457200" y="549275"/>
            <a:ext cx="8229600" cy="8683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/>
              <a:t>1.4. Conclusões?</a:t>
            </a:r>
          </a:p>
        </p:txBody>
      </p:sp>
      <p:sp>
        <p:nvSpPr>
          <p:cNvPr id="34819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060575"/>
            <a:ext cx="8229600" cy="4065588"/>
          </a:xfrm>
        </p:spPr>
        <p:txBody>
          <a:bodyPr/>
          <a:lstStyle/>
          <a:p>
            <a:r>
              <a:rPr lang="pt-BR" altLang="pt-BR" smtClean="0"/>
              <a:t>Há um discurso amadurecido sobre o assunto?</a:t>
            </a:r>
          </a:p>
          <a:p>
            <a:r>
              <a:rPr lang="pt-BR" altLang="pt-BR" smtClean="0"/>
              <a:t>O que dizer da relação B e CI?</a:t>
            </a:r>
          </a:p>
          <a:p>
            <a:r>
              <a:rPr lang="pt-BR" altLang="pt-BR" smtClean="0"/>
              <a:t>E as relações com A e M?</a:t>
            </a:r>
          </a:p>
          <a:p>
            <a:r>
              <a:rPr lang="pt-BR" altLang="pt-BR" smtClean="0"/>
              <a:t>Outros campos (KO, GI, SI)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57200" y="4143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pt-BR" altLang="pt-BR" sz="4000">
                <a:solidFill>
                  <a:schemeClr val="tx2"/>
                </a:solidFill>
              </a:rPr>
              <a:t>1. Interdisciplinaridade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95288" y="1497013"/>
            <a:ext cx="8353425" cy="485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/>
              <a:t>Características das formas de produção de conhecimento (dos antigos até hoje)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/>
              <a:t>O sentido da disciplinaridade – estratégia epistemológica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/>
              <a:t>Disciplinas e universidade – as várias rupturas (G/E, E/P), o “contrato histórico”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/>
              <a:t>A naturalização das divisões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/>
              <a:t>A questão do “mercado de trabalho” – saberes especializados (dupla proteção)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/>
              <a:t>A profissionalização do ensino superior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/>
              <a:t>A avaliação do processo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/>
              <a:t>Fatos históricos do século XX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/>
              <a:t>O limite das especialidades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lang="pt-BR" altLang="pt-BR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250825" y="692150"/>
            <a:ext cx="8642350" cy="543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 dirty="0"/>
              <a:t>A “demanda” da realidade: objetos refratários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 dirty="0"/>
              <a:t>As primeiras iniciativas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 dirty="0"/>
              <a:t>I Congresso Mundial de </a:t>
            </a:r>
            <a:r>
              <a:rPr lang="pt-BR" altLang="pt-BR" sz="2400" dirty="0" err="1"/>
              <a:t>Transdisciplinaridade</a:t>
            </a:r>
            <a:r>
              <a:rPr lang="pt-BR" altLang="pt-BR" sz="2400" dirty="0"/>
              <a:t>, em Portugal, 1994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 dirty="0"/>
              <a:t>Klein: 8530 disciplinas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000" dirty="0"/>
              <a:t>CNPq - 09 grandes áreas, 76 áreas e 340 subáreas do conhecimento </a:t>
            </a:r>
            <a:r>
              <a:rPr lang="pt-BR" altLang="pt-BR" sz="2000" dirty="0">
                <a:hlinkClick r:id="rId2"/>
              </a:rPr>
              <a:t>http://lattes.cnpq.br/documents/11871/24930/TabeladeAreasdoConhecimento.pdf/d192ff6b-3e0a-4074-a74d-c280521bd5f7</a:t>
            </a:r>
            <a:r>
              <a:rPr lang="pt-BR" altLang="pt-BR" sz="2000" dirty="0"/>
              <a:t>)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 dirty="0"/>
              <a:t>Congresso “Que universidade para o amanhã? Em busca de uma evolução </a:t>
            </a:r>
            <a:r>
              <a:rPr lang="pt-BR" altLang="pt-BR" sz="2400" dirty="0" err="1"/>
              <a:t>transdisciplinar</a:t>
            </a:r>
            <a:r>
              <a:rPr lang="pt-BR" altLang="pt-BR" sz="2400" dirty="0"/>
              <a:t> da universidade”, Suíça, 1997 – religação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400" dirty="0"/>
              <a:t>II Congresso Internacional de Interdisciplinaridade em CSH – 2017 - </a:t>
            </a:r>
            <a:r>
              <a:rPr lang="pt-BR" altLang="pt-BR" sz="2400" dirty="0">
                <a:hlinkClick r:id="rId3"/>
              </a:rPr>
              <a:t>http://plataforma9.com/congressos/ii-congresso-internacional-de-interdisciplinaridade-em-ciencias-sociais-e-humanas.htm</a:t>
            </a:r>
            <a:r>
              <a:rPr lang="pt-BR" altLang="pt-BR" sz="24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Conteúdo 2"/>
          <p:cNvSpPr>
            <a:spLocks noGrp="1"/>
          </p:cNvSpPr>
          <p:nvPr>
            <p:ph idx="1"/>
          </p:nvPr>
        </p:nvSpPr>
        <p:spPr>
          <a:xfrm>
            <a:off x="539750" y="765175"/>
            <a:ext cx="8229600" cy="4525963"/>
          </a:xfrm>
        </p:spPr>
        <p:txBody>
          <a:bodyPr/>
          <a:lstStyle/>
          <a:p>
            <a:r>
              <a:rPr lang="pt-BR" altLang="pt-BR" sz="1800" smtClean="0">
                <a:hlinkClick r:id="rId2"/>
              </a:rPr>
              <a:t>Mensagem de Vila Velha/Vitória – 2005</a:t>
            </a:r>
            <a:br>
              <a:rPr lang="pt-BR" altLang="pt-BR" sz="1800" smtClean="0">
                <a:hlinkClick r:id="rId2"/>
              </a:rPr>
            </a:br>
            <a:r>
              <a:rPr lang="pt-BR" altLang="pt-BR" sz="1800" smtClean="0"/>
              <a:t>II Congresso Mundial de Transdisciplinaridade – Vila Velha/Vitória – ES – Brasil</a:t>
            </a:r>
          </a:p>
          <a:p>
            <a:r>
              <a:rPr lang="pt-BR" altLang="pt-BR" sz="1800" smtClean="0"/>
              <a:t> </a:t>
            </a:r>
            <a:r>
              <a:rPr lang="pt-BR" altLang="pt-BR" sz="1800" smtClean="0">
                <a:hlinkClick r:id="rId3"/>
              </a:rPr>
              <a:t>Declaração de Zurique – 2000</a:t>
            </a:r>
            <a:br>
              <a:rPr lang="pt-BR" altLang="pt-BR" sz="1800" smtClean="0">
                <a:hlinkClick r:id="rId3"/>
              </a:rPr>
            </a:br>
            <a:r>
              <a:rPr lang="pt-BR" altLang="pt-BR" sz="1800" smtClean="0"/>
              <a:t>Uma Visão mais ampla de Transdisciplinaridade</a:t>
            </a:r>
          </a:p>
          <a:p>
            <a:r>
              <a:rPr lang="pt-BR" altLang="pt-BR" sz="1800" smtClean="0"/>
              <a:t> </a:t>
            </a:r>
            <a:r>
              <a:rPr lang="pt-BR" altLang="pt-BR" sz="1800" smtClean="0">
                <a:hlinkClick r:id="rId4"/>
              </a:rPr>
              <a:t>Congresso Internacional de Locarno – 1997</a:t>
            </a:r>
            <a:br>
              <a:rPr lang="pt-BR" altLang="pt-BR" sz="1800" smtClean="0">
                <a:hlinkClick r:id="rId4"/>
              </a:rPr>
            </a:br>
            <a:r>
              <a:rPr lang="pt-BR" altLang="pt-BR" sz="1800" smtClean="0"/>
              <a:t>Que Universidade para o amanhã? Em busca de uma evolução transdisciplinar da Universidade</a:t>
            </a:r>
          </a:p>
          <a:p>
            <a:r>
              <a:rPr lang="pt-BR" altLang="pt-BR" sz="1800" smtClean="0"/>
              <a:t> </a:t>
            </a:r>
            <a:r>
              <a:rPr lang="pt-BR" altLang="pt-BR" sz="1800" smtClean="0">
                <a:hlinkClick r:id="rId5"/>
              </a:rPr>
              <a:t>Mensagem de Tóquio – 1995</a:t>
            </a:r>
            <a:br>
              <a:rPr lang="pt-BR" altLang="pt-BR" sz="1800" smtClean="0">
                <a:hlinkClick r:id="rId5"/>
              </a:rPr>
            </a:br>
            <a:r>
              <a:rPr lang="pt-BR" altLang="pt-BR" sz="1800" smtClean="0"/>
              <a:t>Colóquio “Ciência e Cultura: Um caminho comum ao futuro”</a:t>
            </a:r>
          </a:p>
          <a:p>
            <a:r>
              <a:rPr lang="pt-BR" altLang="pt-BR" sz="1800" smtClean="0"/>
              <a:t> </a:t>
            </a:r>
            <a:r>
              <a:rPr lang="pt-BR" altLang="pt-BR" sz="1800" smtClean="0">
                <a:hlinkClick r:id="rId6" tooltip="Carta da Transdisciplinaridade --1994"/>
              </a:rPr>
              <a:t>Carta de Transdisciplinaridade – 1994</a:t>
            </a:r>
            <a:r>
              <a:rPr lang="pt-BR" altLang="pt-BR" sz="1800" smtClean="0">
                <a:hlinkClick r:id="rId7"/>
              </a:rPr>
              <a:t/>
            </a:r>
            <a:br>
              <a:rPr lang="pt-BR" altLang="pt-BR" sz="1800" smtClean="0">
                <a:hlinkClick r:id="rId7"/>
              </a:rPr>
            </a:br>
            <a:r>
              <a:rPr lang="pt-BR" altLang="pt-BR" sz="1800" smtClean="0"/>
              <a:t>I Congresso Mundial da Transdisciplinaridade, Convento de Arrábida, Portugal</a:t>
            </a:r>
          </a:p>
          <a:p>
            <a:r>
              <a:rPr lang="pt-BR" altLang="pt-BR" sz="1800" smtClean="0"/>
              <a:t> </a:t>
            </a:r>
            <a:r>
              <a:rPr lang="pt-BR" altLang="pt-BR" sz="1800" smtClean="0">
                <a:hlinkClick r:id="rId8"/>
              </a:rPr>
              <a:t>Congresso Ciência e Tradição – 1991</a:t>
            </a:r>
            <a:br>
              <a:rPr lang="pt-BR" altLang="pt-BR" sz="1800" smtClean="0">
                <a:hlinkClick r:id="rId8"/>
              </a:rPr>
            </a:br>
            <a:r>
              <a:rPr lang="pt-BR" altLang="pt-BR" sz="1800" smtClean="0"/>
              <a:t>Perspectivas Transdisciplinares para o século XXI</a:t>
            </a:r>
          </a:p>
          <a:p>
            <a:r>
              <a:rPr lang="pt-BR" altLang="pt-BR" sz="1800" smtClean="0"/>
              <a:t> </a:t>
            </a:r>
            <a:r>
              <a:rPr lang="pt-BR" altLang="pt-BR" sz="1800" smtClean="0">
                <a:hlinkClick r:id="rId9"/>
              </a:rPr>
              <a:t>Declaração de Vancouver </a:t>
            </a:r>
            <a:r>
              <a:rPr lang="pt-BR" altLang="pt-BR" sz="1800" smtClean="0">
                <a:hlinkClick r:id="rId5"/>
              </a:rPr>
              <a:t>–</a:t>
            </a:r>
            <a:r>
              <a:rPr lang="pt-BR" altLang="pt-BR" sz="1800" smtClean="0"/>
              <a:t> </a:t>
            </a:r>
            <a:r>
              <a:rPr lang="pt-BR" altLang="pt-BR" sz="1800" smtClean="0">
                <a:hlinkClick r:id="rId9"/>
              </a:rPr>
              <a:t> 1989</a:t>
            </a:r>
            <a:br>
              <a:rPr lang="pt-BR" altLang="pt-BR" sz="1800" smtClean="0">
                <a:hlinkClick r:id="rId9"/>
              </a:rPr>
            </a:br>
            <a:r>
              <a:rPr lang="pt-BR" altLang="pt-BR" sz="1800" smtClean="0"/>
              <a:t>“A ciência e a cultura para o século XXI: um programa de sobrevida”</a:t>
            </a:r>
          </a:p>
          <a:p>
            <a:r>
              <a:rPr lang="pt-BR" altLang="pt-BR" sz="1800" smtClean="0"/>
              <a:t> </a:t>
            </a:r>
            <a:r>
              <a:rPr lang="pt-BR" altLang="pt-BR" sz="1800" smtClean="0">
                <a:hlinkClick r:id="rId10"/>
              </a:rPr>
              <a:t>Declaração de Veneza </a:t>
            </a:r>
            <a:r>
              <a:rPr lang="pt-BR" altLang="pt-BR" sz="1800" smtClean="0">
                <a:hlinkClick r:id="rId5"/>
              </a:rPr>
              <a:t>–</a:t>
            </a:r>
            <a:r>
              <a:rPr lang="pt-BR" altLang="pt-BR" sz="1800" smtClean="0"/>
              <a:t> </a:t>
            </a:r>
            <a:r>
              <a:rPr lang="pt-BR" altLang="pt-BR" sz="1800" smtClean="0">
                <a:hlinkClick r:id="rId10"/>
              </a:rPr>
              <a:t>1986</a:t>
            </a:r>
            <a:br>
              <a:rPr lang="pt-BR" altLang="pt-BR" sz="1800" smtClean="0">
                <a:hlinkClick r:id="rId10"/>
              </a:rPr>
            </a:br>
            <a:r>
              <a:rPr lang="pt-BR" altLang="pt-BR" sz="1800" smtClean="0"/>
              <a:t>Colóquio “A Ciência Diante das Fronteiras do Conhecimento”</a:t>
            </a:r>
          </a:p>
          <a:p>
            <a:endParaRPr lang="pt-BR" altLang="pt-BR" sz="18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57200" y="717550"/>
            <a:ext cx="82296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pt-BR" altLang="pt-BR" sz="4000">
                <a:solidFill>
                  <a:schemeClr val="tx2"/>
                </a:solidFill>
              </a:rPr>
              <a:t>1.1. Epistemologia da interdisciplinaridade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468313" y="2216150"/>
            <a:ext cx="82296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Ninguém sabe o que é, mas abuso do uso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Uso amplo da palavra – contextos epistemológico, pedagógico, midiático, empresarial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Resultado: enorme cacofonia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Complicação: são quatro palavras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pt-BR" altLang="pt-BR" sz="4400">
                <a:solidFill>
                  <a:schemeClr val="tx2"/>
                </a:solidFill>
              </a:rPr>
              <a:t>Proposta de definição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Disciplina: ramo do saber, componente curricular, conjunto de normas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Multi: pôr em conjunto, algum tipo de coordenação, paralelismo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Inter: pôr em conjunto de forma coordenada, complementaridade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Trans: fusão, desaparece a convergência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457200" y="6016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pt-BR" altLang="pt-BR" sz="4400">
                <a:solidFill>
                  <a:schemeClr val="tx2"/>
                </a:solidFill>
              </a:rPr>
              <a:t>Disciplina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457200" y="207168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Corpo de teorias, métodos, procedimentos, conceitos; define certa maneira de organizar o trabalho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Lado arbitrário e ideológico porque se cria por diferenciação em relação às outras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/>
              <a:t>Divisão territorial coloca barreiras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1293</Words>
  <Application>Microsoft Office PowerPoint</Application>
  <PresentationFormat>Apresentação na tela (4:3)</PresentationFormat>
  <Paragraphs>141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5" baseType="lpstr">
      <vt:lpstr>Design padrão</vt:lpstr>
      <vt:lpstr>Fundamentos da  Ciência da Informação</vt:lpstr>
      <vt:lpstr>Um segundo desafio contemporâneo</vt:lpstr>
      <vt:lpstr>Diferentes entendimentos</vt:lpstr>
      <vt:lpstr>Slide 4</vt:lpstr>
      <vt:lpstr>Slide 5</vt:lpstr>
      <vt:lpstr>Slide 6</vt:lpstr>
      <vt:lpstr>Slide 7</vt:lpstr>
      <vt:lpstr>Slide 8</vt:lpstr>
      <vt:lpstr>Slide 9</vt:lpstr>
      <vt:lpstr>Slide 10</vt:lpstr>
      <vt:lpstr>Definição de Burke: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1.2 Fundamentos e rede conceitual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1.4. Conclusões?</vt:lpstr>
    </vt:vector>
  </TitlesOfParts>
  <Company>UFMG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ECI</dc:creator>
  <cp:lastModifiedBy>casal</cp:lastModifiedBy>
  <cp:revision>55</cp:revision>
  <cp:lastPrinted>2018-04-17T01:39:38Z</cp:lastPrinted>
  <dcterms:created xsi:type="dcterms:W3CDTF">2013-01-11T21:00:00Z</dcterms:created>
  <dcterms:modified xsi:type="dcterms:W3CDTF">2023-04-11T15:39:54Z</dcterms:modified>
</cp:coreProperties>
</file>