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68" r:id="rId3"/>
    <p:sldId id="270" r:id="rId4"/>
    <p:sldId id="257" r:id="rId5"/>
    <p:sldId id="264" r:id="rId6"/>
    <p:sldId id="258" r:id="rId7"/>
    <p:sldId id="259" r:id="rId8"/>
    <p:sldId id="271" r:id="rId9"/>
    <p:sldId id="260" r:id="rId10"/>
    <p:sldId id="261" r:id="rId11"/>
    <p:sldId id="262" r:id="rId12"/>
    <p:sldId id="265" r:id="rId13"/>
    <p:sldId id="266" r:id="rId14"/>
    <p:sldId id="267" r:id="rId15"/>
  </p:sldIdLst>
  <p:sldSz cx="12192000" cy="6858000"/>
  <p:notesSz cx="6881813" cy="96615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AA651-6F26-454B-89D5-A1710A67C19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177338"/>
            <a:ext cx="2982913" cy="48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7313" y="9177338"/>
            <a:ext cx="2982912" cy="48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18479-8A03-4AC8-A218-A5F91AA671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635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5998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70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94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078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84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818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30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81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320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821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28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654D2-BBC2-4DF8-8AD6-099745F0D18E}" type="datetimeFigureOut">
              <a:rPr lang="pt-BR" smtClean="0"/>
              <a:t>05/09/2022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63B43-67E4-445D-834F-D242C7B643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11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Ciência moderna e ciência pós-moderna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470400"/>
            <a:ext cx="9144000" cy="787400"/>
          </a:xfrm>
        </p:spPr>
        <p:txBody>
          <a:bodyPr>
            <a:normAutofit/>
          </a:bodyPr>
          <a:lstStyle/>
          <a:p>
            <a:r>
              <a:rPr lang="pt-BR" dirty="0" smtClean="0"/>
              <a:t>Fundamentos da Ciência da Informação</a:t>
            </a:r>
          </a:p>
        </p:txBody>
      </p:sp>
    </p:spTree>
    <p:extLst>
      <p:ext uri="{BB962C8B-B14F-4D97-AF65-F5344CB8AC3E}">
        <p14:creationId xmlns:p14="http://schemas.microsoft.com/office/powerpoint/2010/main" val="82511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ço Reservado para Conteú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0349725"/>
              </p:ext>
            </p:extLst>
          </p:nvPr>
        </p:nvGraphicFramePr>
        <p:xfrm>
          <a:off x="1768475" y="968375"/>
          <a:ext cx="8858252" cy="535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63"/>
                <a:gridCol w="2214563"/>
                <a:gridCol w="2214563"/>
                <a:gridCol w="2214563"/>
              </a:tblGrid>
              <a:tr h="548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Tradição (séc V ao XVI)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Modernidade (séc XVII ao XX)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Pós-modernidade (2ª met. séc XX)</a:t>
                      </a:r>
                    </a:p>
                  </a:txBody>
                  <a:tcPr marL="68580" marR="68580" marT="0" marB="0"/>
                </a:tc>
              </a:tr>
              <a:tr h="435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smtClean="0">
                          <a:latin typeface="Times New Roman"/>
                          <a:ea typeface="Times New Roman"/>
                        </a:rPr>
                        <a:t>Ideia </a:t>
                      </a: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principal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Revelação divina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Razão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Várias verdades</a:t>
                      </a:r>
                    </a:p>
                  </a:txBody>
                  <a:tcPr marL="68580" marR="68580" marT="0" marB="0"/>
                </a:tc>
              </a:tr>
              <a:tr h="435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Família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Patriarcal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Nuclear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Livre</a:t>
                      </a:r>
                    </a:p>
                  </a:txBody>
                  <a:tcPr marL="68580" marR="68580" marT="0" marB="0"/>
                </a:tc>
              </a:tr>
              <a:tr h="548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Religião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Tradicional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Racional e espiritualista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Cósmica e sincretista</a:t>
                      </a:r>
                    </a:p>
                  </a:txBody>
                  <a:tcPr marL="68580" marR="68580" marT="0" marB="0"/>
                </a:tc>
              </a:tr>
              <a:tr h="435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Valor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Ser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Prazer e parecer</a:t>
                      </a:r>
                    </a:p>
                  </a:txBody>
                  <a:tcPr marL="68580" marR="68580" marT="0" marB="0"/>
                </a:tc>
              </a:tr>
              <a:tr h="548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Natureza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Subsistência, identidade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 err="1">
                          <a:latin typeface="Times New Roman"/>
                          <a:ea typeface="Times New Roman"/>
                        </a:rPr>
                        <a:t>Matéria-prima</a:t>
                      </a: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, riqueza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Preservação</a:t>
                      </a:r>
                    </a:p>
                  </a:txBody>
                  <a:tcPr marL="68580" marR="68580" marT="0" marB="0"/>
                </a:tc>
              </a:tr>
              <a:tr h="548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Corpo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Procriação e tabu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 err="1">
                          <a:latin typeface="Times New Roman"/>
                          <a:ea typeface="Times New Roman"/>
                        </a:rPr>
                        <a:t>Mão-de-obra</a:t>
                      </a: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pt-BR" sz="1800" dirty="0" err="1">
                          <a:latin typeface="Times New Roman"/>
                          <a:ea typeface="Times New Roman"/>
                        </a:rPr>
                        <a:t>genitalidade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Aparência e culto</a:t>
                      </a:r>
                    </a:p>
                  </a:txBody>
                  <a:tcPr marL="68580" marR="68580" marT="0" marB="0"/>
                </a:tc>
              </a:tr>
              <a:tr h="548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Cultura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Enraizada nos costumes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Urbana e de massa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Fragmentada e plural</a:t>
                      </a:r>
                    </a:p>
                  </a:txBody>
                  <a:tcPr marL="68580" marR="68580" marT="0" marB="0"/>
                </a:tc>
              </a:tr>
              <a:tr h="435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Atividade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Agricultura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Indústria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Conhecimento</a:t>
                      </a:r>
                    </a:p>
                  </a:txBody>
                  <a:tcPr marL="68580" marR="68580" marT="0" marB="0"/>
                </a:tc>
              </a:tr>
              <a:tr h="435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Poder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Descendência, sangue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Capital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Imagem e </a:t>
                      </a:r>
                      <a:r>
                        <a:rPr lang="pt-BR" sz="1800" dirty="0" smtClean="0">
                          <a:latin typeface="Times New Roman"/>
                          <a:ea typeface="Times New Roman"/>
                        </a:rPr>
                        <a:t>ideias</a:t>
                      </a:r>
                      <a:endParaRPr lang="pt-BR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35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Tempo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Passado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>
                          <a:latin typeface="Times New Roman"/>
                          <a:ea typeface="Times New Roman"/>
                        </a:rPr>
                        <a:t>Futuro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Times New Roman"/>
                          <a:ea typeface="Times New Roman"/>
                        </a:rPr>
                        <a:t>Presente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77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930400" y="381000"/>
            <a:ext cx="86741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 smtClean="0"/>
              <a:t>Compreensões da Pós-Modernidade</a:t>
            </a:r>
            <a:endParaRPr lang="pt-BR" altLang="pt-B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16000" y="2590800"/>
            <a:ext cx="9842500" cy="3733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 smtClean="0"/>
              <a:t>Autores que acreditam se tratar de um acirramento do processo de implantação da Modernidade (Habermas, </a:t>
            </a:r>
            <a:r>
              <a:rPr lang="pt-BR" altLang="pt-BR" dirty="0" err="1" smtClean="0"/>
              <a:t>Giddens</a:t>
            </a:r>
            <a:r>
              <a:rPr lang="pt-BR" altLang="pt-BR" dirty="0" smtClean="0"/>
              <a:t>, </a:t>
            </a:r>
            <a:r>
              <a:rPr lang="pt-BR" altLang="pt-BR" dirty="0" err="1" smtClean="0"/>
              <a:t>Latour</a:t>
            </a:r>
            <a:r>
              <a:rPr lang="pt-BR" altLang="pt-BR" dirty="0" smtClean="0"/>
              <a:t>)</a:t>
            </a:r>
          </a:p>
          <a:p>
            <a:r>
              <a:rPr lang="pt-BR" altLang="pt-BR" dirty="0" smtClean="0"/>
              <a:t>Autores que proclamam a Pós-Modernidade e se encantam com ela (</a:t>
            </a:r>
            <a:r>
              <a:rPr lang="pt-BR" altLang="pt-BR" dirty="0" err="1" smtClean="0"/>
              <a:t>Maffesoli</a:t>
            </a:r>
            <a:r>
              <a:rPr lang="pt-BR" altLang="pt-BR" dirty="0" smtClean="0"/>
              <a:t>, Harvey, </a:t>
            </a:r>
            <a:r>
              <a:rPr lang="pt-BR" altLang="pt-BR" dirty="0" err="1" smtClean="0"/>
              <a:t>Lévy</a:t>
            </a:r>
            <a:r>
              <a:rPr lang="pt-BR" altLang="pt-BR" dirty="0" smtClean="0"/>
              <a:t>)</a:t>
            </a:r>
          </a:p>
          <a:p>
            <a:r>
              <a:rPr lang="pt-BR" altLang="pt-BR" dirty="0" smtClean="0"/>
              <a:t>Autores que </a:t>
            </a:r>
            <a:r>
              <a:rPr lang="pt-BR" altLang="pt-BR" dirty="0" err="1" smtClean="0"/>
              <a:t>vêem</a:t>
            </a:r>
            <a:r>
              <a:rPr lang="pt-BR" altLang="pt-BR" dirty="0" smtClean="0"/>
              <a:t> a Pós-Modernidade como o apocalipse (Baudrillard, </a:t>
            </a:r>
            <a:r>
              <a:rPr lang="pt-BR" altLang="pt-BR" dirty="0" err="1" smtClean="0"/>
              <a:t>Lyotard</a:t>
            </a:r>
            <a:r>
              <a:rPr lang="pt-BR" altLang="pt-BR" dirty="0" smtClean="0"/>
              <a:t>, </a:t>
            </a:r>
            <a:r>
              <a:rPr lang="pt-BR" altLang="pt-BR" dirty="0" err="1" smtClean="0"/>
              <a:t>Vattimo</a:t>
            </a:r>
            <a:r>
              <a:rPr lang="pt-BR" altLang="pt-BR" dirty="0" smtClean="0"/>
              <a:t>, </a:t>
            </a:r>
            <a:r>
              <a:rPr lang="pt-BR" altLang="pt-BR" dirty="0" err="1" smtClean="0"/>
              <a:t>Virilio</a:t>
            </a:r>
            <a:r>
              <a:rPr lang="pt-BR" altLang="pt-BR" dirty="0" smtClean="0"/>
              <a:t>)</a:t>
            </a:r>
          </a:p>
          <a:p>
            <a:r>
              <a:rPr lang="pt-BR" altLang="pt-BR" dirty="0" smtClean="0"/>
              <a:t>O desafio da ciência pós-moderna (Boaventura Santos, Axel </a:t>
            </a:r>
            <a:r>
              <a:rPr lang="pt-BR" altLang="pt-BR" dirty="0" err="1" smtClean="0"/>
              <a:t>Honneth</a:t>
            </a:r>
            <a:r>
              <a:rPr lang="pt-BR" altLang="pt-BR" dirty="0" smtClean="0"/>
              <a:t>, Edgar </a:t>
            </a:r>
            <a:r>
              <a:rPr lang="pt-BR" altLang="pt-BR" dirty="0" err="1" smtClean="0"/>
              <a:t>Morin</a:t>
            </a:r>
            <a:r>
              <a:rPr lang="pt-BR" altLang="pt-BR" dirty="0" smtClean="0"/>
              <a:t>, Pedro Demo, </a:t>
            </a:r>
            <a:r>
              <a:rPr lang="pt-BR" altLang="pt-BR" dirty="0" err="1" smtClean="0"/>
              <a:t>Fritjof</a:t>
            </a:r>
            <a:r>
              <a:rPr lang="pt-BR" altLang="pt-BR" dirty="0" smtClean="0"/>
              <a:t> Capra)</a:t>
            </a:r>
          </a:p>
          <a:p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423448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52600" y="381000"/>
            <a:ext cx="100457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 smtClean="0">
                <a:solidFill>
                  <a:srgbClr val="008000"/>
                </a:solidFill>
              </a:rPr>
              <a:t>A proposta de Boaventura Santos</a:t>
            </a:r>
            <a:endParaRPr lang="pt-BR" altLang="pt-BR" dirty="0">
              <a:solidFill>
                <a:srgbClr val="66FF33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15900" y="1397000"/>
            <a:ext cx="11391900" cy="4699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2600" dirty="0" smtClean="0"/>
              <a:t>A crise do paradigma dominante</a:t>
            </a:r>
          </a:p>
          <a:p>
            <a:pPr>
              <a:buFontTx/>
              <a:buNone/>
            </a:pPr>
            <a:r>
              <a:rPr lang="pt-BR" altLang="pt-BR" sz="2600" dirty="0" smtClean="0"/>
              <a:t>a) Condições teóricas: o próprio avanço do conhecimento científico</a:t>
            </a:r>
          </a:p>
          <a:p>
            <a:r>
              <a:rPr lang="pt-BR" altLang="pt-BR" sz="2600" dirty="0" smtClean="0"/>
              <a:t>Einstein: relatividade, contra concepção de espaço e tempo de forma absoluta</a:t>
            </a:r>
          </a:p>
          <a:p>
            <a:r>
              <a:rPr lang="pt-BR" altLang="pt-BR" sz="2600" dirty="0" smtClean="0"/>
              <a:t>Mecânica quântica (Heisenberg e Bohr): impossibilidade de observar um objeto sem interferir nele</a:t>
            </a:r>
          </a:p>
          <a:p>
            <a:r>
              <a:rPr lang="pt-BR" altLang="pt-BR" sz="2600" dirty="0" smtClean="0"/>
              <a:t>Princípio da incerteza (resultados aproximados)</a:t>
            </a:r>
          </a:p>
          <a:p>
            <a:pPr>
              <a:buFontTx/>
              <a:buNone/>
            </a:pPr>
            <a:r>
              <a:rPr lang="pt-BR" altLang="pt-BR" sz="2600" dirty="0" smtClean="0"/>
              <a:t>Teorema da incompletude de Gödel (proposições </a:t>
            </a:r>
            <a:r>
              <a:rPr lang="pt-BR" altLang="pt-BR" sz="2600" dirty="0" err="1" smtClean="0"/>
              <a:t>indecidíveis</a:t>
            </a:r>
            <a:r>
              <a:rPr lang="pt-BR" altLang="pt-BR" sz="2600" dirty="0" smtClean="0"/>
              <a:t>) </a:t>
            </a:r>
          </a:p>
          <a:p>
            <a:pPr>
              <a:buFontTx/>
              <a:buNone/>
            </a:pPr>
            <a:r>
              <a:rPr lang="pt-BR" altLang="pt-BR" sz="2600" dirty="0" smtClean="0"/>
              <a:t>b) Condições sociais</a:t>
            </a:r>
          </a:p>
          <a:p>
            <a:r>
              <a:rPr lang="pt-BR" altLang="pt-BR" sz="2600" dirty="0" smtClean="0"/>
              <a:t>Ideais de autonomia e desinteresse colapsaram perante a industrialização, compromisso com interesses econômicos, políticos, militares</a:t>
            </a:r>
          </a:p>
          <a:p>
            <a:r>
              <a:rPr lang="pt-BR" altLang="pt-BR" sz="2600" dirty="0" smtClean="0"/>
              <a:t>Bombas atômicas, ecologia, aprofundamento do fosso</a:t>
            </a:r>
            <a:endParaRPr lang="pt-BR" altLang="pt-BR" sz="2600" dirty="0"/>
          </a:p>
        </p:txBody>
      </p:sp>
      <p:pic>
        <p:nvPicPr>
          <p:cNvPr id="4100" name="Picture 4" descr="Boaventura, que morou no Jacarezinho nos anos 70: “O Brasil precisa acordar  e ir para as ruas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00" y="259134"/>
            <a:ext cx="2505074" cy="168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202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762000"/>
            <a:ext cx="10629900" cy="533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endParaRPr lang="pt-BR" altLang="pt-BR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381000"/>
            <a:ext cx="88392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mtClean="0">
                <a:solidFill>
                  <a:srgbClr val="008000"/>
                </a:solidFill>
              </a:rPr>
              <a:t>A nova proposta: o modelo emergente</a:t>
            </a:r>
            <a:endParaRPr lang="pt-BR" altLang="pt-BR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66800" y="1600200"/>
            <a:ext cx="9918700" cy="4495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altLang="pt-BR" dirty="0" smtClean="0"/>
              <a:t>Posição </a:t>
            </a:r>
            <a:r>
              <a:rPr lang="pt-BR" altLang="pt-BR" dirty="0" err="1" smtClean="0"/>
              <a:t>antipositivista</a:t>
            </a:r>
            <a:r>
              <a:rPr lang="pt-BR" altLang="pt-BR" dirty="0" smtClean="0"/>
              <a:t>, fundamentada em descobertas da física e da matemática</a:t>
            </a:r>
          </a:p>
          <a:p>
            <a:pPr algn="just"/>
            <a:r>
              <a:rPr lang="pt-BR" altLang="pt-BR" dirty="0" smtClean="0"/>
              <a:t>Contra teoria representacional da verdade, contra a primazia das explicações causais</a:t>
            </a:r>
          </a:p>
          <a:p>
            <a:pPr algn="just"/>
            <a:r>
              <a:rPr lang="pt-BR" altLang="pt-BR" dirty="0" smtClean="0"/>
              <a:t>Novo questionamento, como com Rousseau em 1750</a:t>
            </a:r>
          </a:p>
          <a:p>
            <a:pPr algn="just"/>
            <a:r>
              <a:rPr lang="pt-BR" altLang="pt-BR" dirty="0" smtClean="0"/>
              <a:t>Um paradigma científico (conhecimento prudente) e social (vida decente)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743159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911600" y="393700"/>
            <a:ext cx="34925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 smtClean="0">
                <a:solidFill>
                  <a:srgbClr val="008000"/>
                </a:solidFill>
              </a:rPr>
              <a:t>Características</a:t>
            </a:r>
            <a:endParaRPr lang="pt-BR" altLang="pt-B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17500" y="1371600"/>
            <a:ext cx="11544300" cy="472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None/>
            </a:pPr>
            <a:r>
              <a:rPr lang="pt-BR" altLang="pt-BR" dirty="0" smtClean="0"/>
              <a:t>a) Todo conhecimento é social (contra distinção ciências naturais x sociais): características de auto-organização e historicidade em todos os objetos; conhecimento não-dualista</a:t>
            </a:r>
          </a:p>
          <a:p>
            <a:pPr marL="514350" indent="-514350" algn="just">
              <a:buFontTx/>
              <a:buAutoNum type="alphaLcParenR" startAt="2"/>
            </a:pPr>
            <a:r>
              <a:rPr lang="pt-BR" altLang="pt-BR" dirty="0" smtClean="0"/>
              <a:t>Todo conhecimento é total e local: contra especialização, </a:t>
            </a:r>
            <a:r>
              <a:rPr lang="pt-BR" altLang="pt-BR" dirty="0" err="1" smtClean="0"/>
              <a:t>disciplinaridade</a:t>
            </a:r>
            <a:r>
              <a:rPr lang="pt-BR" altLang="pt-BR" dirty="0" smtClean="0"/>
              <a:t>; constitui-se com problemáticas específicas, circunstanciais</a:t>
            </a:r>
          </a:p>
          <a:p>
            <a:pPr marL="514350" indent="-514350" algn="just">
              <a:buFontTx/>
              <a:buAutoNum type="alphaLcParenR" startAt="2"/>
            </a:pPr>
            <a:r>
              <a:rPr lang="pt-BR" altLang="pt-BR" dirty="0" smtClean="0"/>
              <a:t>c) Todo conhecimento é </a:t>
            </a:r>
            <a:r>
              <a:rPr lang="pt-BR" altLang="pt-BR" dirty="0" err="1" smtClean="0"/>
              <a:t>auto-conhecimento</a:t>
            </a:r>
            <a:r>
              <a:rPr lang="pt-BR" altLang="pt-BR" dirty="0" smtClean="0"/>
              <a:t>: contra a expulsão do sujeito (dicotomia sujeito/objeto), o objeto é a continuação do sujeito por outros meios</a:t>
            </a:r>
          </a:p>
          <a:p>
            <a:pPr algn="just">
              <a:buFontTx/>
              <a:buNone/>
            </a:pPr>
            <a:r>
              <a:rPr lang="pt-BR" altLang="pt-BR" dirty="0" smtClean="0"/>
              <a:t>d) Todo conhecimento científico visa a constituir-se em senso comum: contra a ruptura com outras formas de conhecimento, reabilitação do senso comum</a:t>
            </a:r>
          </a:p>
          <a:p>
            <a:pPr algn="just"/>
            <a:r>
              <a:rPr lang="pt-BR" altLang="pt-BR" dirty="0" smtClean="0"/>
              <a:t>Interpenetração: “o desenvolvimento tecnológico deve traduzir-se em sabedoria”</a:t>
            </a:r>
          </a:p>
          <a:p>
            <a:pPr algn="just">
              <a:buFontTx/>
              <a:buNone/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524233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95600" y="419100"/>
            <a:ext cx="77724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 smtClean="0"/>
              <a:t>Retomando a aula passada...</a:t>
            </a:r>
            <a:endParaRPr lang="pt-BR" altLang="pt-B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06400" y="1294607"/>
            <a:ext cx="11430000" cy="4902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 smtClean="0"/>
              <a:t>O processo de construção do conhecimento</a:t>
            </a:r>
          </a:p>
          <a:p>
            <a:r>
              <a:rPr lang="pt-BR" altLang="pt-BR" dirty="0" smtClean="0"/>
              <a:t>Sujeito – objeto/coisa – instrumento</a:t>
            </a:r>
          </a:p>
          <a:p>
            <a:r>
              <a:rPr lang="pt-BR" altLang="pt-BR" dirty="0" smtClean="0"/>
              <a:t>As duas dinâmicas do conhecer</a:t>
            </a:r>
          </a:p>
          <a:p>
            <a:endParaRPr lang="pt-BR" altLang="pt-BR" dirty="0"/>
          </a:p>
          <a:p>
            <a:r>
              <a:rPr lang="pt-BR" altLang="pt-BR" dirty="0" smtClean="0"/>
              <a:t>As diferentes formas de conhecimento</a:t>
            </a:r>
          </a:p>
          <a:p>
            <a:pPr marL="514350" indent="-514350">
              <a:buAutoNum type="alphaLcParenR"/>
            </a:pPr>
            <a:r>
              <a:rPr lang="pt-BR" altLang="pt-BR" dirty="0" smtClean="0"/>
              <a:t>Senso comum</a:t>
            </a:r>
          </a:p>
          <a:p>
            <a:pPr>
              <a:buFontTx/>
              <a:buChar char="-"/>
            </a:pPr>
            <a:r>
              <a:rPr lang="pt-BR" altLang="pt-BR" dirty="0" smtClean="0"/>
              <a:t>Colado às necessidades imediatas / cotidiano</a:t>
            </a:r>
          </a:p>
          <a:p>
            <a:pPr>
              <a:buFontTx/>
              <a:buChar char="-"/>
            </a:pPr>
            <a:r>
              <a:rPr lang="pt-BR" altLang="pt-BR" dirty="0" smtClean="0"/>
              <a:t>Não sistemático</a:t>
            </a:r>
          </a:p>
          <a:p>
            <a:pPr>
              <a:buFontTx/>
              <a:buChar char="-"/>
            </a:pPr>
            <a:r>
              <a:rPr lang="pt-BR" altLang="pt-BR" dirty="0" smtClean="0"/>
              <a:t>Tensão experimentação/tradição</a:t>
            </a:r>
          </a:p>
          <a:p>
            <a:pPr>
              <a:buFontTx/>
              <a:buChar char="-"/>
            </a:pPr>
            <a:endParaRPr lang="pt-BR" altLang="pt-BR" dirty="0" smtClean="0"/>
          </a:p>
          <a:p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957273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06400" y="570707"/>
            <a:ext cx="11430000" cy="4902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dirty="0" smtClean="0"/>
              <a:t>b) Religião</a:t>
            </a:r>
          </a:p>
          <a:p>
            <a:r>
              <a:rPr lang="pt-BR" altLang="pt-BR" dirty="0" smtClean="0"/>
              <a:t>Sujeito transcendental – autoridade</a:t>
            </a:r>
          </a:p>
          <a:p>
            <a:r>
              <a:rPr lang="pt-BR" altLang="pt-BR" dirty="0" smtClean="0"/>
              <a:t>Sistematizado</a:t>
            </a:r>
          </a:p>
          <a:p>
            <a:r>
              <a:rPr lang="pt-BR" altLang="pt-BR" dirty="0" smtClean="0"/>
              <a:t>Fé – dogma – segunda dinâmica</a:t>
            </a:r>
          </a:p>
          <a:p>
            <a:endParaRPr lang="pt-BR" altLang="pt-BR" dirty="0"/>
          </a:p>
          <a:p>
            <a:pPr marL="0" indent="0">
              <a:buNone/>
            </a:pPr>
            <a:r>
              <a:rPr lang="pt-BR" altLang="pt-BR" dirty="0" smtClean="0"/>
              <a:t>c) Arte</a:t>
            </a:r>
          </a:p>
          <a:p>
            <a:r>
              <a:rPr lang="pt-BR" altLang="pt-BR" dirty="0" smtClean="0"/>
              <a:t>Sugere – convida a ser sujeito</a:t>
            </a:r>
          </a:p>
          <a:p>
            <a:r>
              <a:rPr lang="pt-BR" altLang="pt-BR" dirty="0" smtClean="0"/>
              <a:t>Inexato, impreciso – representações</a:t>
            </a:r>
          </a:p>
          <a:p>
            <a:r>
              <a:rPr lang="pt-BR" altLang="pt-BR" dirty="0" smtClean="0"/>
              <a:t>Primeira dinâmica</a:t>
            </a:r>
          </a:p>
          <a:p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822871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95600" y="419100"/>
            <a:ext cx="77724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 smtClean="0"/>
              <a:t>A ciência</a:t>
            </a:r>
            <a:endParaRPr lang="pt-BR" altLang="pt-B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06400" y="1294607"/>
            <a:ext cx="11430000" cy="4902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 smtClean="0"/>
              <a:t>A construção do conhecimento científico</a:t>
            </a:r>
          </a:p>
          <a:p>
            <a:r>
              <a:rPr lang="pt-BR" altLang="pt-BR" dirty="0" smtClean="0"/>
              <a:t>Descartes: dúvida como método; redução da complexidade</a:t>
            </a:r>
          </a:p>
          <a:p>
            <a:r>
              <a:rPr lang="pt-BR" altLang="pt-BR" dirty="0" smtClean="0"/>
              <a:t>Bacon: novo órgão; início do caráter prometeico</a:t>
            </a:r>
          </a:p>
          <a:p>
            <a:r>
              <a:rPr lang="pt-BR" altLang="pt-BR" dirty="0" smtClean="0"/>
              <a:t>Galileu: experimentação – atitude empírica; ideal matemático</a:t>
            </a:r>
          </a:p>
          <a:p>
            <a:r>
              <a:rPr lang="pt-BR" altLang="pt-BR" dirty="0" smtClean="0"/>
              <a:t>O vínculo com o projeto da modernidade</a:t>
            </a:r>
          </a:p>
          <a:p>
            <a:pPr>
              <a:defRPr/>
            </a:pPr>
            <a:r>
              <a:rPr lang="pt-BR" dirty="0"/>
              <a:t>Corpo organizado de princípios/rigor</a:t>
            </a:r>
          </a:p>
          <a:p>
            <a:pPr>
              <a:defRPr/>
            </a:pPr>
            <a:r>
              <a:rPr lang="pt-BR" dirty="0"/>
              <a:t>Experimentação/utilidade</a:t>
            </a:r>
          </a:p>
          <a:p>
            <a:pPr>
              <a:defRPr/>
            </a:pPr>
            <a:r>
              <a:rPr lang="pt-BR" dirty="0"/>
              <a:t>Conhecimento exato, matemático</a:t>
            </a:r>
          </a:p>
          <a:p>
            <a:pPr>
              <a:defRPr/>
            </a:pPr>
            <a:r>
              <a:rPr lang="pt-BR" dirty="0" smtClean="0"/>
              <a:t>Falseável</a:t>
            </a:r>
            <a:endParaRPr lang="pt-BR" altLang="pt-BR" dirty="0" smtClean="0"/>
          </a:p>
          <a:p>
            <a:endParaRPr lang="pt-BR" altLang="pt-BR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498600" y="5929313"/>
            <a:ext cx="8229600" cy="4525962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 smtClean="0"/>
          </a:p>
        </p:txBody>
      </p:sp>
      <p:pic>
        <p:nvPicPr>
          <p:cNvPr id="5" name="Picture 6" descr="http://t2.gstatic.com/images?q=tbn:ANd9GcQDyKzs8MqQwydy1Xest9KQzqEZmxRXI3GKKAlW40421Sbvx9Ir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53" y="481013"/>
            <a:ext cx="1276893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://t2.gstatic.com/images?q=tbn:ANd9GcSRrQWNgu-5qk9M7X60ex2k6Ivf9TPtuTpP4Vp5TpK2zykAc2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9553" y="2437607"/>
            <a:ext cx="1550514" cy="157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http://upload.wikimedia.org/wikipedia/commons/thumb/1/11/Francis_Bacon,_Viscount_St_Alban_from_NPG_%282%29.jpg/250px-Francis_Bacon,_Viscount_St_Alban_from_NPG_%282%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009" y="4496275"/>
            <a:ext cx="1242437" cy="155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8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844800" y="381000"/>
            <a:ext cx="77724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mtClean="0"/>
              <a:t>Modernidade: origem e proposta</a:t>
            </a:r>
            <a:endParaRPr lang="pt-BR" altLang="pt-BR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25500" y="1676400"/>
            <a:ext cx="10299700" cy="49022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 smtClean="0"/>
              <a:t>Definição: modernismo, modernização, modernidade</a:t>
            </a:r>
          </a:p>
          <a:p>
            <a:r>
              <a:rPr lang="pt-BR" altLang="pt-BR" dirty="0" smtClean="0"/>
              <a:t>Antecedentes: Renascimento (séc. XV e XVI) – reação à Idade Média</a:t>
            </a:r>
          </a:p>
          <a:p>
            <a:r>
              <a:rPr lang="pt-BR" altLang="pt-BR" dirty="0" smtClean="0"/>
              <a:t>Origem: Iluminismo (séc. XVIII)</a:t>
            </a:r>
          </a:p>
          <a:p>
            <a:r>
              <a:rPr lang="pt-BR" altLang="pt-BR" dirty="0" smtClean="0"/>
              <a:t>Grande marco: Rev. Francesa de 1789</a:t>
            </a:r>
          </a:p>
          <a:p>
            <a:r>
              <a:rPr lang="pt-BR" altLang="pt-BR" dirty="0" smtClean="0"/>
              <a:t>Nasce como grande projeto para a humanidade</a:t>
            </a:r>
          </a:p>
          <a:p>
            <a:r>
              <a:rPr lang="pt-BR" altLang="pt-BR" dirty="0" smtClean="0"/>
              <a:t>Antropocentrismo: ser humano como sujeito</a:t>
            </a:r>
          </a:p>
          <a:p>
            <a:r>
              <a:rPr lang="pt-BR" altLang="pt-BR" dirty="0" smtClean="0"/>
              <a:t>Razão como </a:t>
            </a:r>
            <a:r>
              <a:rPr lang="pt-BR" altLang="pt-BR" dirty="0" err="1" smtClean="0"/>
              <a:t>locus</a:t>
            </a:r>
            <a:r>
              <a:rPr lang="pt-BR" altLang="pt-BR" dirty="0" smtClean="0"/>
              <a:t> da verdade</a:t>
            </a:r>
          </a:p>
          <a:p>
            <a:r>
              <a:rPr lang="pt-BR" altLang="pt-BR" dirty="0" smtClean="0"/>
              <a:t>Rompimento com as trevas e preconceitos</a:t>
            </a:r>
          </a:p>
          <a:p>
            <a:r>
              <a:rPr lang="pt-BR" altLang="pt-BR" dirty="0" smtClean="0"/>
              <a:t>Weber: “desencantamento do mundo”</a:t>
            </a:r>
          </a:p>
        </p:txBody>
      </p:sp>
    </p:spTree>
    <p:extLst>
      <p:ext uri="{BB962C8B-B14F-4D97-AF65-F5344CB8AC3E}">
        <p14:creationId xmlns:p14="http://schemas.microsoft.com/office/powerpoint/2010/main" val="132942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27200" y="609600"/>
            <a:ext cx="8445500" cy="13052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mtClean="0"/>
              <a:t>Desdobramentos da Modernidade</a:t>
            </a:r>
            <a:endParaRPr lang="pt-BR" altLang="pt-BR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27200" y="1981200"/>
            <a:ext cx="8445500" cy="4699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 smtClean="0"/>
              <a:t>Ciência e descobertas tecnológicas</a:t>
            </a:r>
          </a:p>
          <a:p>
            <a:r>
              <a:rPr lang="pt-BR" altLang="pt-BR" dirty="0" smtClean="0"/>
              <a:t>Industrialização</a:t>
            </a:r>
          </a:p>
          <a:p>
            <a:r>
              <a:rPr lang="pt-BR" altLang="pt-BR" dirty="0" smtClean="0"/>
              <a:t>Explosão demográfica e urbana</a:t>
            </a:r>
          </a:p>
          <a:p>
            <a:r>
              <a:rPr lang="pt-BR" altLang="pt-BR" dirty="0" smtClean="0"/>
              <a:t>Democracia</a:t>
            </a:r>
          </a:p>
          <a:p>
            <a:r>
              <a:rPr lang="pt-BR" altLang="pt-BR" dirty="0" smtClean="0"/>
              <a:t>Liberalismo e Socialismo</a:t>
            </a:r>
          </a:p>
          <a:p>
            <a:r>
              <a:rPr lang="pt-BR" altLang="pt-BR" dirty="0" smtClean="0"/>
              <a:t>Ideais da Revolução Francesa</a:t>
            </a:r>
          </a:p>
          <a:p>
            <a:r>
              <a:rPr lang="pt-BR" altLang="pt-BR" dirty="0" smtClean="0"/>
              <a:t>Declaração Universal dos Direitos Humanos</a:t>
            </a:r>
            <a:endParaRPr lang="pt-BR" altLang="pt-BR" dirty="0"/>
          </a:p>
        </p:txBody>
      </p:sp>
      <p:pic>
        <p:nvPicPr>
          <p:cNvPr id="3078" name="Picture 6" descr="Amazon.com.br eBooks Kindle: DECLARAÇÃO UNIVERSAL DOS DIREITOS HUMANOS,  United N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0" y="3822700"/>
            <a:ext cx="20002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1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892300" y="304800"/>
            <a:ext cx="8908676" cy="13017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mtClean="0"/>
              <a:t>Crise do projeto da Modernidade</a:t>
            </a:r>
            <a:endParaRPr lang="pt-BR" altLang="pt-BR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74700" y="1295400"/>
            <a:ext cx="8572500" cy="46863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 smtClean="0"/>
              <a:t>Totalitarismos e o projeto nazista</a:t>
            </a:r>
          </a:p>
          <a:p>
            <a:r>
              <a:rPr lang="pt-BR" altLang="pt-BR" dirty="0" smtClean="0"/>
              <a:t>Guerras e a bomba atômica</a:t>
            </a:r>
          </a:p>
          <a:p>
            <a:r>
              <a:rPr lang="pt-BR" altLang="pt-BR" dirty="0" smtClean="0"/>
              <a:t>Desastres ecológicos e poluição</a:t>
            </a:r>
          </a:p>
          <a:p>
            <a:r>
              <a:rPr lang="pt-BR" altLang="pt-BR" dirty="0" smtClean="0"/>
              <a:t>Aumento das desigualdades</a:t>
            </a:r>
          </a:p>
          <a:p>
            <a:r>
              <a:rPr lang="pt-BR" altLang="pt-BR" dirty="0" smtClean="0"/>
              <a:t>Esgotamento estético, arte como mercadoria</a:t>
            </a:r>
          </a:p>
          <a:p>
            <a:r>
              <a:rPr lang="pt-BR" altLang="pt-BR" dirty="0" smtClean="0"/>
              <a:t>Instrumentos de persuasão</a:t>
            </a:r>
          </a:p>
          <a:p>
            <a:r>
              <a:rPr lang="pt-BR" altLang="pt-BR" dirty="0" smtClean="0"/>
              <a:t>Adorno e Horkheimer: “O Iluminismo como mistificação das massas”</a:t>
            </a:r>
          </a:p>
          <a:p>
            <a:r>
              <a:rPr lang="pt-BR" altLang="pt-BR" dirty="0" smtClean="0"/>
              <a:t>A previsão da literatura: 1984, Admirável Mundo Novo, </a:t>
            </a:r>
            <a:r>
              <a:rPr lang="pt-BR" altLang="pt-BR" dirty="0" err="1" smtClean="0"/>
              <a:t>Farenheit</a:t>
            </a:r>
            <a:r>
              <a:rPr lang="pt-BR" altLang="pt-BR" dirty="0" smtClean="0"/>
              <a:t> 451</a:t>
            </a:r>
          </a:p>
          <a:p>
            <a:endParaRPr lang="pt-BR" altLang="pt-BR" dirty="0" smtClean="0"/>
          </a:p>
          <a:p>
            <a:endParaRPr lang="pt-BR" altLang="pt-BR" dirty="0"/>
          </a:p>
        </p:txBody>
      </p:sp>
      <p:pic>
        <p:nvPicPr>
          <p:cNvPr id="2062" name="Picture 14" descr="https://cdl-static.s3-sa-east-1.amazonaws.com/covers/gg/9788571104143/dialetica-do-esclarecimen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700" y="374650"/>
            <a:ext cx="1280551" cy="184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Admirável mundo no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700" y="2598553"/>
            <a:ext cx="1300311" cy="19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19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183" y="4745412"/>
            <a:ext cx="1731586" cy="173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33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892300" y="304800"/>
            <a:ext cx="8908676" cy="13017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 smtClean="0"/>
              <a:t>Consequências da crise do projeto da Modernidade</a:t>
            </a:r>
            <a:endParaRPr lang="pt-BR" altLang="pt-B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36600" y="2476500"/>
            <a:ext cx="8572500" cy="2692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 err="1" smtClean="0"/>
              <a:t>Negacionismo</a:t>
            </a:r>
            <a:r>
              <a:rPr lang="pt-BR" altLang="pt-BR" dirty="0" smtClean="0"/>
              <a:t>, autoritarismo, </a:t>
            </a:r>
            <a:r>
              <a:rPr lang="pt-BR" altLang="pt-BR" dirty="0" err="1" smtClean="0"/>
              <a:t>supremacismo</a:t>
            </a:r>
            <a:r>
              <a:rPr lang="pt-BR" altLang="pt-BR" dirty="0" smtClean="0"/>
              <a:t> – teorias conspiratórias</a:t>
            </a:r>
          </a:p>
          <a:p>
            <a:endParaRPr lang="pt-BR" altLang="pt-BR" dirty="0"/>
          </a:p>
          <a:p>
            <a:r>
              <a:rPr lang="pt-BR" altLang="pt-BR" dirty="0" smtClean="0"/>
              <a:t>O projeto de uma possível pós-modernidade</a:t>
            </a:r>
          </a:p>
          <a:p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694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87399" y="457200"/>
            <a:ext cx="9190691" cy="12982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dirty="0" smtClean="0"/>
              <a:t>Características da Pós-Modernidade</a:t>
            </a:r>
            <a:endParaRPr lang="pt-BR" altLang="pt-B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4192" y="1331090"/>
            <a:ext cx="10092390" cy="5181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dirty="0" smtClean="0"/>
              <a:t>Queda das </a:t>
            </a:r>
            <a:r>
              <a:rPr lang="pt-BR" altLang="pt-BR" dirty="0" err="1" smtClean="0"/>
              <a:t>metanarrativas</a:t>
            </a:r>
            <a:endParaRPr lang="pt-BR" altLang="pt-BR" dirty="0" smtClean="0"/>
          </a:p>
          <a:p>
            <a:r>
              <a:rPr lang="pt-BR" altLang="pt-BR" dirty="0" smtClean="0"/>
              <a:t>Pulverização do poder</a:t>
            </a:r>
          </a:p>
          <a:p>
            <a:r>
              <a:rPr lang="pt-BR" altLang="pt-BR" dirty="0" smtClean="0"/>
              <a:t>Desconfiança da razão (“</a:t>
            </a:r>
            <a:r>
              <a:rPr lang="pt-BR" altLang="pt-BR" dirty="0" err="1" smtClean="0"/>
              <a:t>reencantamento</a:t>
            </a:r>
            <a:r>
              <a:rPr lang="pt-BR" altLang="pt-BR" dirty="0" smtClean="0"/>
              <a:t>”)</a:t>
            </a:r>
          </a:p>
          <a:p>
            <a:r>
              <a:rPr lang="pt-BR" altLang="pt-BR" dirty="0" smtClean="0"/>
              <a:t>Simulação/tecnologias do virtual</a:t>
            </a:r>
          </a:p>
          <a:p>
            <a:r>
              <a:rPr lang="pt-BR" altLang="pt-BR" dirty="0" smtClean="0"/>
              <a:t>Niilismo</a:t>
            </a:r>
          </a:p>
          <a:p>
            <a:r>
              <a:rPr lang="pt-BR" altLang="pt-BR" dirty="0" err="1" smtClean="0"/>
              <a:t>Presenteísmo</a:t>
            </a:r>
            <a:r>
              <a:rPr lang="pt-BR" altLang="pt-BR" dirty="0" smtClean="0"/>
              <a:t> e hedonismo</a:t>
            </a:r>
          </a:p>
          <a:p>
            <a:r>
              <a:rPr lang="pt-BR" altLang="pt-BR" dirty="0" smtClean="0"/>
              <a:t>Globalização e fundamentalismos</a:t>
            </a:r>
            <a:endParaRPr lang="pt-BR" altLang="pt-BR" dirty="0"/>
          </a:p>
        </p:txBody>
      </p:sp>
      <p:pic>
        <p:nvPicPr>
          <p:cNvPr id="1026" name="Picture 2" descr="https://images-na.ssl-images-amazon.com/images/I/41-9si-vyyL._SY344_BO1,204,203,200_QL70_ML2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2873" y="203146"/>
            <a:ext cx="1273827" cy="180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s-na.ssl-images-amazon.com/images/I/41IODE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307" y="1331090"/>
            <a:ext cx="1212850" cy="178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Sombra de Dionís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6797" y="2506321"/>
            <a:ext cx="1216428" cy="178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O fim da Modernidade: Niilismo e Hermenêutica na Cultura Pós-moderna |  Amazon.com.b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368" y="3829393"/>
            <a:ext cx="1175355" cy="178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mages-na.ssl-images-amazon.com/images/I/51ZQxUr9UZS._SY344_BO1,204,203,200_QL70_ML2_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13" y="4723825"/>
            <a:ext cx="1209810" cy="178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imulacros e Simulaçã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644" y="4738537"/>
            <a:ext cx="1181349" cy="180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d38h3sy5jr28pf.cloudfront.net/capas-livros/978857110495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587" y="4880451"/>
            <a:ext cx="1160800" cy="174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69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754</Words>
  <Application>Microsoft Office PowerPoint</Application>
  <PresentationFormat>Widescreen</PresentationFormat>
  <Paragraphs>139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Tema do Office</vt:lpstr>
      <vt:lpstr>Ciência moderna e ciência pós-moderna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Ciência moderna e ciência pós-moderna</dc:title>
  <dc:creator>user</dc:creator>
  <cp:lastModifiedBy>user</cp:lastModifiedBy>
  <cp:revision>12</cp:revision>
  <cp:lastPrinted>2020-03-15T22:01:04Z</cp:lastPrinted>
  <dcterms:created xsi:type="dcterms:W3CDTF">2017-08-21T13:50:39Z</dcterms:created>
  <dcterms:modified xsi:type="dcterms:W3CDTF">2022-09-05T18:41:38Z</dcterms:modified>
</cp:coreProperties>
</file>