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3"/>
  </p:handoutMasterIdLst>
  <p:sldIdLst>
    <p:sldId id="256" r:id="rId2"/>
    <p:sldId id="324" r:id="rId3"/>
    <p:sldId id="292" r:id="rId4"/>
    <p:sldId id="299" r:id="rId5"/>
    <p:sldId id="326" r:id="rId6"/>
    <p:sldId id="327" r:id="rId7"/>
    <p:sldId id="328" r:id="rId8"/>
    <p:sldId id="300" r:id="rId9"/>
    <p:sldId id="374" r:id="rId10"/>
    <p:sldId id="348" r:id="rId11"/>
    <p:sldId id="350" r:id="rId12"/>
    <p:sldId id="349" r:id="rId13"/>
    <p:sldId id="341" r:id="rId14"/>
    <p:sldId id="342" r:id="rId15"/>
    <p:sldId id="343" r:id="rId16"/>
    <p:sldId id="307" r:id="rId17"/>
    <p:sldId id="325" r:id="rId18"/>
    <p:sldId id="355" r:id="rId19"/>
    <p:sldId id="334" r:id="rId20"/>
    <p:sldId id="335" r:id="rId21"/>
    <p:sldId id="370" r:id="rId22"/>
    <p:sldId id="369" r:id="rId23"/>
    <p:sldId id="371" r:id="rId24"/>
    <p:sldId id="372" r:id="rId25"/>
    <p:sldId id="373" r:id="rId26"/>
    <p:sldId id="257" r:id="rId27"/>
    <p:sldId id="368" r:id="rId28"/>
    <p:sldId id="272" r:id="rId29"/>
    <p:sldId id="312" r:id="rId30"/>
    <p:sldId id="336" r:id="rId31"/>
    <p:sldId id="367" r:id="rId32"/>
    <p:sldId id="352" r:id="rId33"/>
    <p:sldId id="351" r:id="rId34"/>
    <p:sldId id="353" r:id="rId35"/>
    <p:sldId id="364" r:id="rId36"/>
    <p:sldId id="357" r:id="rId37"/>
    <p:sldId id="379" r:id="rId38"/>
    <p:sldId id="381" r:id="rId39"/>
    <p:sldId id="378" r:id="rId40"/>
    <p:sldId id="376" r:id="rId41"/>
    <p:sldId id="377" r:id="rId42"/>
    <p:sldId id="383" r:id="rId43"/>
    <p:sldId id="384" r:id="rId44"/>
    <p:sldId id="385" r:id="rId45"/>
    <p:sldId id="386" r:id="rId46"/>
    <p:sldId id="359" r:id="rId47"/>
    <p:sldId id="361" r:id="rId48"/>
    <p:sldId id="363" r:id="rId49"/>
    <p:sldId id="360" r:id="rId50"/>
    <p:sldId id="362" r:id="rId51"/>
    <p:sldId id="365" r:id="rId52"/>
  </p:sldIdLst>
  <p:sldSz cx="9144000" cy="6858000" type="screen4x3"/>
  <p:notesSz cx="6858000" cy="9144000"/>
  <p:defaultTextStyle>
    <a:defPPr>
      <a:defRPr lang="pt-BR"/>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33CC33"/>
    <a:srgbClr val="FF0000"/>
  </p:clrMru>
</p:presentationPr>
</file>

<file path=ppt/tableStyles.xml><?xml version="1.0" encoding="utf-8"?>
<a:tblStyleLst xmlns:a="http://schemas.openxmlformats.org/drawingml/2006/main" def="{5C22544A-7EE6-4342-B048-85BDC9FD1C3A}">
  <a:tblStyle styleId="{21E4AEA4-8DFA-4A89-87EB-49C32662AFE0}" styleName="Estilo Médio 2 - Ênfas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Estilo Médio 2 - Ênfase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25E5076-3810-47DD-B79F-674D7AD40C01}" styleName="Estilo Escuro 1 - Ênfas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Estilo Escuro 1 - Ênfase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Estilo Escuro 1 - Ênfase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0A1B5D5-9B99-4C35-A422-299274C87663}" styleName="Estilo Médio 1 - Ênfase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E171933-4619-4E11-9A3F-F7608DF75F80}" styleName="Estilo Médio 1 - Ênfase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46F890A9-2807-4EBB-B81D-B2AA78EC7F39}" styleName="Estilo Escuro 2 - Ênfase 5/Ênfase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0660B408-B3CF-4A94-85FC-2B1E0A45F4A2}" styleName="Estilo Escuro 2 - Ênfase 1/Ênfas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E3FDE45-AF77-4B5C-9715-49D594BDF05E}" styleName="Estilo Claro 1 - Ênfase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E8B1032C-EA38-4F05-BA0D-38AFFFC7BED3}" styleName="Estilo Claro 3 - Ênfas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2D5ABB26-0587-4C30-8999-92F81FD0307C}" styleName="Nenhum Estilo, Nenhuma Grad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6187" autoAdjust="0"/>
  </p:normalViewPr>
  <p:slideViewPr>
    <p:cSldViewPr>
      <p:cViewPr varScale="1">
        <p:scale>
          <a:sx n="91" d="100"/>
          <a:sy n="91" d="100"/>
        </p:scale>
        <p:origin x="-2124" y="-114"/>
      </p:cViewPr>
      <p:guideLst>
        <p:guide orient="horz" pos="2160"/>
        <p:guide pos="2880"/>
      </p:guideLst>
    </p:cSldViewPr>
  </p:slideViewPr>
  <p:notesTextViewPr>
    <p:cViewPr>
      <p:scale>
        <a:sx n="100" d="100"/>
        <a:sy n="100" d="100"/>
      </p:scale>
      <p:origin x="0" y="0"/>
    </p:cViewPr>
  </p:notesTextViewPr>
  <p:notesViewPr>
    <p:cSldViewPr>
      <p:cViewPr varScale="1">
        <p:scale>
          <a:sx n="56" d="100"/>
          <a:sy n="56" d="100"/>
        </p:scale>
        <p:origin x="-1860" y="-102"/>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Espaço Reservado para Data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B8DF8FD2-ACA6-4089-8041-760DB60518C7}" type="datetimeFigureOut">
              <a:rPr lang="pt-BR"/>
              <a:pPr>
                <a:defRPr/>
              </a:pPr>
              <a:t>16/09/2025</a:t>
            </a:fld>
            <a:endParaRPr lang="pt-BR"/>
          </a:p>
        </p:txBody>
      </p:sp>
      <p:sp>
        <p:nvSpPr>
          <p:cNvPr id="4" name="Espaço Reservado para Rodapé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pt-BR"/>
          </a:p>
        </p:txBody>
      </p:sp>
      <p:sp>
        <p:nvSpPr>
          <p:cNvPr id="5" name="Espaço Reservado para Número de Slide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78F9422E-E2AD-445D-AE5B-8F035F87A409}" type="slidenum">
              <a:rPr lang="pt-BR" altLang="pt-BR"/>
              <a:pPr>
                <a:defRPr/>
              </a:pPr>
              <a:t>‹nº›</a:t>
            </a:fld>
            <a:endParaRPr lang="pt-BR" altLang="pt-BR"/>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0188AFCA-9A51-48BE-9B00-957F5B277079}" type="slidenum">
              <a:rPr lang="pt-BR" altLang="pt-BR"/>
              <a:pPr>
                <a:defRPr/>
              </a:pPr>
              <a:t>‹nº›</a:t>
            </a:fld>
            <a:endParaRPr lang="pt-BR" alt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9E44453D-39D5-4796-9791-55983E3A1E94}" type="slidenum">
              <a:rPr lang="pt-BR" altLang="pt-BR"/>
              <a:pPr>
                <a:defRPr/>
              </a:pPr>
              <a:t>‹nº›</a:t>
            </a:fld>
            <a:endParaRPr lang="pt-BR" alt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C8B48183-A07E-4664-A77F-8CE6AB38BBD8}" type="slidenum">
              <a:rPr lang="pt-BR" altLang="pt-BR"/>
              <a:pPr>
                <a:defRPr/>
              </a:pPr>
              <a:t>‹nº›</a:t>
            </a:fld>
            <a:endParaRPr lang="pt-BR" altLang="pt-B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8"/>
            <a:ext cx="8229600" cy="5851525"/>
          </a:xfr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Rectangle 4"/>
          <p:cNvSpPr>
            <a:spLocks noGrp="1" noChangeArrowheads="1"/>
          </p:cNvSpPr>
          <p:nvPr>
            <p:ph type="dt" sz="half" idx="10"/>
          </p:nvPr>
        </p:nvSpPr>
        <p:spPr>
          <a:ln/>
        </p:spPr>
        <p:txBody>
          <a:bodyPr/>
          <a:lstStyle>
            <a:lvl1pPr>
              <a:defRPr/>
            </a:lvl1pPr>
          </a:lstStyle>
          <a:p>
            <a:pPr>
              <a:defRPr/>
            </a:pPr>
            <a:endParaRPr lang="pt-BR"/>
          </a:p>
        </p:txBody>
      </p:sp>
      <p:sp>
        <p:nvSpPr>
          <p:cNvPr id="4" name="Rectangle 5"/>
          <p:cNvSpPr>
            <a:spLocks noGrp="1" noChangeArrowheads="1"/>
          </p:cNvSpPr>
          <p:nvPr>
            <p:ph type="ftr" sz="quarter" idx="11"/>
          </p:nvPr>
        </p:nvSpPr>
        <p:spPr>
          <a:ln/>
        </p:spPr>
        <p:txBody>
          <a:bodyPr/>
          <a:lstStyle>
            <a:lvl1pPr>
              <a:defRPr/>
            </a:lvl1pPr>
          </a:lstStyle>
          <a:p>
            <a:pPr>
              <a:defRPr/>
            </a:pPr>
            <a:endParaRPr lang="pt-BR"/>
          </a:p>
        </p:txBody>
      </p:sp>
      <p:sp>
        <p:nvSpPr>
          <p:cNvPr id="5" name="Rectangle 6"/>
          <p:cNvSpPr>
            <a:spLocks noGrp="1" noChangeArrowheads="1"/>
          </p:cNvSpPr>
          <p:nvPr>
            <p:ph type="sldNum" sz="quarter" idx="12"/>
          </p:nvPr>
        </p:nvSpPr>
        <p:spPr>
          <a:ln/>
        </p:spPr>
        <p:txBody>
          <a:bodyPr/>
          <a:lstStyle>
            <a:lvl1pPr>
              <a:defRPr/>
            </a:lvl1pPr>
          </a:lstStyle>
          <a:p>
            <a:pPr>
              <a:defRPr/>
            </a:pPr>
            <a:fld id="{00D27097-89C2-4066-B1D9-32D76486A182}" type="slidenum">
              <a:rPr lang="pt-BR" altLang="pt-BR"/>
              <a:pPr>
                <a:defRPr/>
              </a:pPr>
              <a:t>‹nº›</a:t>
            </a:fld>
            <a:endParaRPr lang="pt-BR" alt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A8AD018D-3F16-46BD-BA58-E0C37F79885B}" type="slidenum">
              <a:rPr lang="pt-BR" altLang="pt-BR"/>
              <a:pPr>
                <a:defRPr/>
              </a:pPr>
              <a:t>‹nº›</a:t>
            </a:fld>
            <a:endParaRPr lang="pt-BR" alt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os estilos do texto mestre</a:t>
            </a:r>
          </a:p>
        </p:txBody>
      </p:sp>
      <p:sp>
        <p:nvSpPr>
          <p:cNvPr id="4" name="Rectangle 4"/>
          <p:cNvSpPr>
            <a:spLocks noGrp="1" noChangeArrowheads="1"/>
          </p:cNvSpPr>
          <p:nvPr>
            <p:ph type="dt" sz="half" idx="10"/>
          </p:nvPr>
        </p:nvSpPr>
        <p:spPr>
          <a:ln/>
        </p:spPr>
        <p:txBody>
          <a:bodyPr/>
          <a:lstStyle>
            <a:lvl1pPr>
              <a:defRPr/>
            </a:lvl1pPr>
          </a:lstStyle>
          <a:p>
            <a:pPr>
              <a:defRPr/>
            </a:pPr>
            <a:endParaRPr lang="pt-BR"/>
          </a:p>
        </p:txBody>
      </p:sp>
      <p:sp>
        <p:nvSpPr>
          <p:cNvPr id="5" name="Rectangle 5"/>
          <p:cNvSpPr>
            <a:spLocks noGrp="1" noChangeArrowheads="1"/>
          </p:cNvSpPr>
          <p:nvPr>
            <p:ph type="ftr" sz="quarter" idx="11"/>
          </p:nvPr>
        </p:nvSpPr>
        <p:spPr>
          <a:ln/>
        </p:spPr>
        <p:txBody>
          <a:bodyPr/>
          <a:lstStyle>
            <a:lvl1pPr>
              <a:defRPr/>
            </a:lvl1pPr>
          </a:lstStyle>
          <a:p>
            <a:pPr>
              <a:defRPr/>
            </a:pPr>
            <a:endParaRPr lang="pt-BR"/>
          </a:p>
        </p:txBody>
      </p:sp>
      <p:sp>
        <p:nvSpPr>
          <p:cNvPr id="6" name="Rectangle 6"/>
          <p:cNvSpPr>
            <a:spLocks noGrp="1" noChangeArrowheads="1"/>
          </p:cNvSpPr>
          <p:nvPr>
            <p:ph type="sldNum" sz="quarter" idx="12"/>
          </p:nvPr>
        </p:nvSpPr>
        <p:spPr>
          <a:ln/>
        </p:spPr>
        <p:txBody>
          <a:bodyPr/>
          <a:lstStyle>
            <a:lvl1pPr>
              <a:defRPr/>
            </a:lvl1pPr>
          </a:lstStyle>
          <a:p>
            <a:pPr>
              <a:defRPr/>
            </a:pPr>
            <a:fld id="{31F19A0C-CBE6-4C04-89D9-16D378532F95}" type="slidenum">
              <a:rPr lang="pt-BR" altLang="pt-BR"/>
              <a:pPr>
                <a:defRPr/>
              </a:pPr>
              <a:t>‹nº›</a:t>
            </a:fld>
            <a:endParaRPr lang="pt-BR" alt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pPr>
              <a:defRPr/>
            </a:pPr>
            <a:fld id="{F1010ACB-B7B7-4F7B-9598-CF8034232ABE}" type="slidenum">
              <a:rPr lang="pt-BR" altLang="pt-BR"/>
              <a:pPr>
                <a:defRPr/>
              </a:pPr>
              <a:t>‹nº›</a:t>
            </a:fld>
            <a:endParaRPr lang="pt-BR" alt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Rectangle 4"/>
          <p:cNvSpPr>
            <a:spLocks noGrp="1" noChangeArrowheads="1"/>
          </p:cNvSpPr>
          <p:nvPr>
            <p:ph type="dt" sz="half" idx="10"/>
          </p:nvPr>
        </p:nvSpPr>
        <p:spPr>
          <a:ln/>
        </p:spPr>
        <p:txBody>
          <a:bodyPr/>
          <a:lstStyle>
            <a:lvl1pPr>
              <a:defRPr/>
            </a:lvl1pPr>
          </a:lstStyle>
          <a:p>
            <a:pPr>
              <a:defRPr/>
            </a:pPr>
            <a:endParaRPr lang="pt-BR"/>
          </a:p>
        </p:txBody>
      </p:sp>
      <p:sp>
        <p:nvSpPr>
          <p:cNvPr id="8" name="Rectangle 5"/>
          <p:cNvSpPr>
            <a:spLocks noGrp="1" noChangeArrowheads="1"/>
          </p:cNvSpPr>
          <p:nvPr>
            <p:ph type="ftr" sz="quarter" idx="11"/>
          </p:nvPr>
        </p:nvSpPr>
        <p:spPr>
          <a:ln/>
        </p:spPr>
        <p:txBody>
          <a:bodyPr/>
          <a:lstStyle>
            <a:lvl1pPr>
              <a:defRPr/>
            </a:lvl1pPr>
          </a:lstStyle>
          <a:p>
            <a:pPr>
              <a:defRPr/>
            </a:pPr>
            <a:endParaRPr lang="pt-BR"/>
          </a:p>
        </p:txBody>
      </p:sp>
      <p:sp>
        <p:nvSpPr>
          <p:cNvPr id="9" name="Rectangle 6"/>
          <p:cNvSpPr>
            <a:spLocks noGrp="1" noChangeArrowheads="1"/>
          </p:cNvSpPr>
          <p:nvPr>
            <p:ph type="sldNum" sz="quarter" idx="12"/>
          </p:nvPr>
        </p:nvSpPr>
        <p:spPr>
          <a:ln/>
        </p:spPr>
        <p:txBody>
          <a:bodyPr/>
          <a:lstStyle>
            <a:lvl1pPr>
              <a:defRPr/>
            </a:lvl1pPr>
          </a:lstStyle>
          <a:p>
            <a:pPr>
              <a:defRPr/>
            </a:pPr>
            <a:fld id="{6304699B-8265-4659-952C-26EC20F021DA}" type="slidenum">
              <a:rPr lang="pt-BR" altLang="pt-BR"/>
              <a:pPr>
                <a:defRPr/>
              </a:pPr>
              <a:t>‹nº›</a:t>
            </a:fld>
            <a:endParaRPr lang="pt-BR" alt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estilo do título mestre</a:t>
            </a:r>
            <a:endParaRPr lang="pt-BR"/>
          </a:p>
        </p:txBody>
      </p:sp>
      <p:sp>
        <p:nvSpPr>
          <p:cNvPr id="3" name="Rectangle 4"/>
          <p:cNvSpPr>
            <a:spLocks noGrp="1" noChangeArrowheads="1"/>
          </p:cNvSpPr>
          <p:nvPr>
            <p:ph type="dt" sz="half" idx="10"/>
          </p:nvPr>
        </p:nvSpPr>
        <p:spPr>
          <a:ln/>
        </p:spPr>
        <p:txBody>
          <a:bodyPr/>
          <a:lstStyle>
            <a:lvl1pPr>
              <a:defRPr/>
            </a:lvl1pPr>
          </a:lstStyle>
          <a:p>
            <a:pPr>
              <a:defRPr/>
            </a:pPr>
            <a:endParaRPr lang="pt-BR"/>
          </a:p>
        </p:txBody>
      </p:sp>
      <p:sp>
        <p:nvSpPr>
          <p:cNvPr id="4" name="Rectangle 5"/>
          <p:cNvSpPr>
            <a:spLocks noGrp="1" noChangeArrowheads="1"/>
          </p:cNvSpPr>
          <p:nvPr>
            <p:ph type="ftr" sz="quarter" idx="11"/>
          </p:nvPr>
        </p:nvSpPr>
        <p:spPr>
          <a:ln/>
        </p:spPr>
        <p:txBody>
          <a:bodyPr/>
          <a:lstStyle>
            <a:lvl1pPr>
              <a:defRPr/>
            </a:lvl1pPr>
          </a:lstStyle>
          <a:p>
            <a:pPr>
              <a:defRPr/>
            </a:pPr>
            <a:endParaRPr lang="pt-BR"/>
          </a:p>
        </p:txBody>
      </p:sp>
      <p:sp>
        <p:nvSpPr>
          <p:cNvPr id="5" name="Rectangle 6"/>
          <p:cNvSpPr>
            <a:spLocks noGrp="1" noChangeArrowheads="1"/>
          </p:cNvSpPr>
          <p:nvPr>
            <p:ph type="sldNum" sz="quarter" idx="12"/>
          </p:nvPr>
        </p:nvSpPr>
        <p:spPr>
          <a:ln/>
        </p:spPr>
        <p:txBody>
          <a:bodyPr/>
          <a:lstStyle>
            <a:lvl1pPr>
              <a:defRPr/>
            </a:lvl1pPr>
          </a:lstStyle>
          <a:p>
            <a:pPr>
              <a:defRPr/>
            </a:pPr>
            <a:fld id="{53647505-B1D0-4D73-A658-5EEFAB8AB2FA}" type="slidenum">
              <a:rPr lang="pt-BR" altLang="pt-BR"/>
              <a:pPr>
                <a:defRPr/>
              </a:pPr>
              <a:t>‹nº›</a:t>
            </a:fld>
            <a:endParaRPr lang="pt-BR" alt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pt-BR"/>
          </a:p>
        </p:txBody>
      </p:sp>
      <p:sp>
        <p:nvSpPr>
          <p:cNvPr id="3" name="Rectangle 5"/>
          <p:cNvSpPr>
            <a:spLocks noGrp="1" noChangeArrowheads="1"/>
          </p:cNvSpPr>
          <p:nvPr>
            <p:ph type="ftr" sz="quarter" idx="11"/>
          </p:nvPr>
        </p:nvSpPr>
        <p:spPr>
          <a:ln/>
        </p:spPr>
        <p:txBody>
          <a:bodyPr/>
          <a:lstStyle>
            <a:lvl1pPr>
              <a:defRPr/>
            </a:lvl1pPr>
          </a:lstStyle>
          <a:p>
            <a:pPr>
              <a:defRPr/>
            </a:pPr>
            <a:endParaRPr lang="pt-BR"/>
          </a:p>
        </p:txBody>
      </p:sp>
      <p:sp>
        <p:nvSpPr>
          <p:cNvPr id="4" name="Rectangle 6"/>
          <p:cNvSpPr>
            <a:spLocks noGrp="1" noChangeArrowheads="1"/>
          </p:cNvSpPr>
          <p:nvPr>
            <p:ph type="sldNum" sz="quarter" idx="12"/>
          </p:nvPr>
        </p:nvSpPr>
        <p:spPr>
          <a:ln/>
        </p:spPr>
        <p:txBody>
          <a:bodyPr/>
          <a:lstStyle>
            <a:lvl1pPr>
              <a:defRPr/>
            </a:lvl1pPr>
          </a:lstStyle>
          <a:p>
            <a:pPr>
              <a:defRPr/>
            </a:pPr>
            <a:fld id="{F91C66C1-B46C-430E-8ED6-6A9FEA943121}" type="slidenum">
              <a:rPr lang="pt-BR" altLang="pt-BR"/>
              <a:pPr>
                <a:defRPr/>
              </a:pPr>
              <a:t>‹nº›</a:t>
            </a:fld>
            <a:endParaRPr lang="pt-BR" alt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pPr>
              <a:defRPr/>
            </a:pPr>
            <a:fld id="{ADF57B44-18F2-4D05-9A67-EA54DD1DDB8E}" type="slidenum">
              <a:rPr lang="pt-BR" altLang="pt-BR"/>
              <a:pPr>
                <a:defRPr/>
              </a:pPr>
              <a:t>‹nº›</a:t>
            </a:fld>
            <a:endParaRPr lang="pt-BR" alt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Rectangle 4"/>
          <p:cNvSpPr>
            <a:spLocks noGrp="1" noChangeArrowheads="1"/>
          </p:cNvSpPr>
          <p:nvPr>
            <p:ph type="dt" sz="half" idx="10"/>
          </p:nvPr>
        </p:nvSpPr>
        <p:spPr>
          <a:ln/>
        </p:spPr>
        <p:txBody>
          <a:bodyPr/>
          <a:lstStyle>
            <a:lvl1pPr>
              <a:defRPr/>
            </a:lvl1pPr>
          </a:lstStyle>
          <a:p>
            <a:pPr>
              <a:defRPr/>
            </a:pPr>
            <a:endParaRPr lang="pt-BR"/>
          </a:p>
        </p:txBody>
      </p:sp>
      <p:sp>
        <p:nvSpPr>
          <p:cNvPr id="6" name="Rectangle 5"/>
          <p:cNvSpPr>
            <a:spLocks noGrp="1" noChangeArrowheads="1"/>
          </p:cNvSpPr>
          <p:nvPr>
            <p:ph type="ftr" sz="quarter" idx="11"/>
          </p:nvPr>
        </p:nvSpPr>
        <p:spPr>
          <a:ln/>
        </p:spPr>
        <p:txBody>
          <a:bodyPr/>
          <a:lstStyle>
            <a:lvl1pPr>
              <a:defRPr/>
            </a:lvl1pPr>
          </a:lstStyle>
          <a:p>
            <a:pPr>
              <a:defRPr/>
            </a:pPr>
            <a:endParaRPr lang="pt-BR"/>
          </a:p>
        </p:txBody>
      </p:sp>
      <p:sp>
        <p:nvSpPr>
          <p:cNvPr id="7" name="Rectangle 6"/>
          <p:cNvSpPr>
            <a:spLocks noGrp="1" noChangeArrowheads="1"/>
          </p:cNvSpPr>
          <p:nvPr>
            <p:ph type="sldNum" sz="quarter" idx="12"/>
          </p:nvPr>
        </p:nvSpPr>
        <p:spPr>
          <a:ln/>
        </p:spPr>
        <p:txBody>
          <a:bodyPr/>
          <a:lstStyle>
            <a:lvl1pPr>
              <a:defRPr/>
            </a:lvl1pPr>
          </a:lstStyle>
          <a:p>
            <a:pPr>
              <a:defRPr/>
            </a:pPr>
            <a:fld id="{68BAC7FB-F94E-494D-B968-4718D1C9E2B1}" type="slidenum">
              <a:rPr lang="pt-BR" altLang="pt-BR"/>
              <a:pPr>
                <a:defRPr/>
              </a:pPr>
              <a:t>‹nº›</a:t>
            </a:fld>
            <a:endParaRPr lang="pt-BR" alt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pt-BR" altLang="pt-BR" smtClean="0"/>
              <a:t>Clique para editar os estilos do texto mestre</a:t>
            </a:r>
          </a:p>
          <a:p>
            <a:pPr lvl="1"/>
            <a:r>
              <a:rPr lang="pt-BR" altLang="pt-BR" smtClean="0"/>
              <a:t>Segundo nível</a:t>
            </a:r>
          </a:p>
          <a:p>
            <a:pPr lvl="2"/>
            <a:r>
              <a:rPr lang="pt-BR" altLang="pt-BR" smtClean="0"/>
              <a:t>Terceiro nível</a:t>
            </a:r>
          </a:p>
          <a:p>
            <a:pPr lvl="3"/>
            <a:r>
              <a:rPr lang="pt-BR" altLang="pt-BR" smtClean="0"/>
              <a:t>Quarto nível</a:t>
            </a:r>
          </a:p>
          <a:p>
            <a:pPr lvl="4"/>
            <a:r>
              <a:rPr lang="pt-BR" altLang="pt-BR" smtClean="0"/>
              <a:t>Quinto nível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pt-B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pt-B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562CC8C5-A033-4D1A-AD66-8739BDED744B}" type="slidenum">
              <a:rPr lang="pt-BR" altLang="pt-BR"/>
              <a:pPr>
                <a:defRPr/>
              </a:pPr>
              <a:t>‹nº›</a:t>
            </a:fld>
            <a:endParaRPr lang="pt-BR" alt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ancib.org/coordenacoes-e-ementas-de-gt/"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hyperlink" Target="http://www.ccsa.ufpb.br/dci/contents/paginas/programa-de-pos-graduacao-em-ciencia-da-informacao" TargetMode="External"/><Relationship Id="rId13" Type="http://schemas.openxmlformats.org/officeDocument/2006/relationships/hyperlink" Target="http://www.marilia.unesp.br/" TargetMode="External"/><Relationship Id="rId18" Type="http://schemas.openxmlformats.org/officeDocument/2006/relationships/hyperlink" Target="https://cienciadainformacao.ufes.br/" TargetMode="External"/><Relationship Id="rId3" Type="http://schemas.openxmlformats.org/officeDocument/2006/relationships/hyperlink" Target="http://www.uel.br/pos/ppgci/" TargetMode="External"/><Relationship Id="rId7" Type="http://schemas.openxmlformats.org/officeDocument/2006/relationships/hyperlink" Target="http://ppgci.eci.ufmg.br/" TargetMode="External"/><Relationship Id="rId12" Type="http://schemas.openxmlformats.org/officeDocument/2006/relationships/hyperlink" Target="http://www.ppgcinf.fci.unb.br/" TargetMode="External"/><Relationship Id="rId17" Type="http://schemas.openxmlformats.org/officeDocument/2006/relationships/hyperlink" Target="https://ichca.ufal.br/pos-graduacao/ciencia-da-informa&#231;&#227;o" TargetMode="External"/><Relationship Id="rId2" Type="http://schemas.openxmlformats.org/officeDocument/2006/relationships/hyperlink" Target="http://www.ppgci.ufrj.br/pt/" TargetMode="External"/><Relationship Id="rId16" Type="http://schemas.openxmlformats.org/officeDocument/2006/relationships/hyperlink" Target="https://www.ppgci.propesp.ufpa.br/index.php/br/" TargetMode="External"/><Relationship Id="rId1" Type="http://schemas.openxmlformats.org/officeDocument/2006/relationships/slideLayout" Target="../slideLayouts/slideLayout2.xml"/><Relationship Id="rId6" Type="http://schemas.openxmlformats.org/officeDocument/2006/relationships/hyperlink" Target="http://www.ci.uff.br/ppgci/" TargetMode="External"/><Relationship Id="rId11" Type="http://schemas.openxmlformats.org/officeDocument/2006/relationships/hyperlink" Target="http://www.ppgci.ufscar.br/" TargetMode="External"/><Relationship Id="rId5" Type="http://schemas.openxmlformats.org/officeDocument/2006/relationships/hyperlink" Target="http://departamentos.ufc.br/cienciasdainformacao/pos-graduacao-em-ciencia-da-informacao/" TargetMode="External"/><Relationship Id="rId15" Type="http://schemas.openxmlformats.org/officeDocument/2006/relationships/hyperlink" Target="http://www.ufrgs.br/ppgcom" TargetMode="External"/><Relationship Id="rId10" Type="http://schemas.openxmlformats.org/officeDocument/2006/relationships/hyperlink" Target="http://pgcin.paginas.ufsc.br/" TargetMode="External"/><Relationship Id="rId4" Type="http://schemas.openxmlformats.org/officeDocument/2006/relationships/hyperlink" Target="https://ppgci.ufba.br/" TargetMode="External"/><Relationship Id="rId9" Type="http://schemas.openxmlformats.org/officeDocument/2006/relationships/hyperlink" Target="https://www.ufpe.br/ppgci/index.php?option=com_content&amp;view=article&amp;id=300&amp;Itemid=175" TargetMode="External"/><Relationship Id="rId14" Type="http://schemas.openxmlformats.org/officeDocument/2006/relationships/hyperlink" Target="http://www3.eca.usp.br/pos/ppgci" TargetMode="External"/></Relationships>
</file>

<file path=ppt/slides/_rels/slide17.xml.rels><?xml version="1.0" encoding="UTF-8" standalone="yes"?>
<Relationships xmlns="http://schemas.openxmlformats.org/package/2006/relationships"><Relationship Id="rId8" Type="http://schemas.openxmlformats.org/officeDocument/2006/relationships/hyperlink" Target="http://www.posgraduacao.ufpi.br/PPGAPM" TargetMode="External"/><Relationship Id="rId13" Type="http://schemas.openxmlformats.org/officeDocument/2006/relationships/hyperlink" Target="http://ppg-pmus.mast.br/" TargetMode="External"/><Relationship Id="rId3" Type="http://schemas.openxmlformats.org/officeDocument/2006/relationships/hyperlink" Target="http://ppgics.icict.fiocruz.br/" TargetMode="External"/><Relationship Id="rId7" Type="http://schemas.openxmlformats.org/officeDocument/2006/relationships/hyperlink" Target="http://ppggoc.eci.ufmg.br/" TargetMode="External"/><Relationship Id="rId12" Type="http://schemas.openxmlformats.org/officeDocument/2006/relationships/hyperlink" Target="http://www.memoriasocial.pro.br/proposta-area.php" TargetMode="External"/><Relationship Id="rId2" Type="http://schemas.openxmlformats.org/officeDocument/2006/relationships/hyperlink" Target="http://casaruibarbosa.gov.br/mestrado/" TargetMode="External"/><Relationship Id="rId16" Type="http://schemas.openxmlformats.org/officeDocument/2006/relationships/hyperlink" Target="http://ppg.fumec.br/sigc/" TargetMode="External"/><Relationship Id="rId1" Type="http://schemas.openxmlformats.org/officeDocument/2006/relationships/slideLayout" Target="../slideLayouts/slideLayout7.xml"/><Relationship Id="rId6" Type="http://schemas.openxmlformats.org/officeDocument/2006/relationships/hyperlink" Target="http://ppgb.ufca.edu.br/" TargetMode="External"/><Relationship Id="rId11" Type="http://schemas.openxmlformats.org/officeDocument/2006/relationships/hyperlink" Target="http://www.unirio.br/ppgarq" TargetMode="External"/><Relationship Id="rId5" Type="http://schemas.openxmlformats.org/officeDocument/2006/relationships/hyperlink" Target="http://www.faed.udesc.br/?id=660" TargetMode="External"/><Relationship Id="rId15" Type="http://schemas.openxmlformats.org/officeDocument/2006/relationships/hyperlink" Target="https://www.prpg.usp.br/pt-br/faca-pos-na-usp/programas-de-pos-graduacao/5751-gestao-da-informacao" TargetMode="External"/><Relationship Id="rId10" Type="http://schemas.openxmlformats.org/officeDocument/2006/relationships/hyperlink" Target="http://www.unirio.br/ppgb" TargetMode="External"/><Relationship Id="rId4" Type="http://schemas.openxmlformats.org/officeDocument/2006/relationships/hyperlink" Target="http://www.mast.br/ppact/index.html" TargetMode="External"/><Relationship Id="rId9" Type="http://schemas.openxmlformats.org/officeDocument/2006/relationships/hyperlink" Target="http://www.posgraduacao.ufrn.br/ppgic" TargetMode="External"/><Relationship Id="rId14" Type="http://schemas.openxmlformats.org/officeDocument/2006/relationships/hyperlink" Target="https://ppgci.ufs.br/pagina/20819"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brapci.inf.br/index.php/res/v/101816" TargetMode="External"/><Relationship Id="rId2" Type="http://schemas.openxmlformats.org/officeDocument/2006/relationships/hyperlink" Target="https://brapci.inf.br/index.php/res/download/96253"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9.xml.rels><?xml version="1.0" encoding="UTF-8" standalone="yes"?>
<Relationships xmlns="http://schemas.openxmlformats.org/package/2006/relationships"><Relationship Id="rId2" Type="http://schemas.openxmlformats.org/officeDocument/2006/relationships/hyperlink" Target="http://qualis.capes.gov.br/webqualis/publico/pesquisaPublicaClassificacao.seam"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www.emerald.com/insight/search?q=Vivien%20Petras" TargetMode="External"/><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hyperlink" Target="https://www.emerald.com/insight/publication/issn/0022-0418" TargetMode="External"/></Relationships>
</file>

<file path=ppt/slides/_rels/slide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hyperlink" Target="http://lattes.cnpq.br/documents/11871/24930/TabeladeAreasdoConhecimento.pdf/d192ff6b-3e0a-4074-a74d-c280521bd5f7"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2"/>
          <p:cNvSpPr>
            <a:spLocks noGrp="1" noChangeArrowheads="1"/>
          </p:cNvSpPr>
          <p:nvPr>
            <p:ph type="subTitle" idx="1"/>
          </p:nvPr>
        </p:nvSpPr>
        <p:spPr>
          <a:xfrm>
            <a:off x="1371600" y="5445125"/>
            <a:ext cx="6400800" cy="1008063"/>
          </a:xfrm>
        </p:spPr>
        <p:txBody>
          <a:bodyPr/>
          <a:lstStyle/>
          <a:p>
            <a:pPr eaLnBrk="1" hangingPunct="1">
              <a:lnSpc>
                <a:spcPct val="90000"/>
              </a:lnSpc>
            </a:pPr>
            <a:r>
              <a:rPr lang="pt-BR" altLang="pt-BR" sz="2800" smtClean="0"/>
              <a:t>Prof. Carlos Alberto Ávila Araújo</a:t>
            </a:r>
          </a:p>
        </p:txBody>
      </p:sp>
      <p:sp>
        <p:nvSpPr>
          <p:cNvPr id="2051" name="Rectangle 40"/>
          <p:cNvSpPr>
            <a:spLocks noGrp="1" noChangeArrowheads="1"/>
          </p:cNvSpPr>
          <p:nvPr>
            <p:ph type="ctrTitle"/>
          </p:nvPr>
        </p:nvSpPr>
        <p:spPr bwMode="auto">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pt-BR" altLang="pt-BR" sz="4000" smtClean="0"/>
              <a:t>Fundamentos da </a:t>
            </a:r>
            <a:br>
              <a:rPr lang="pt-BR" altLang="pt-BR" sz="4000" smtClean="0"/>
            </a:br>
            <a:r>
              <a:rPr lang="pt-BR" altLang="pt-BR" sz="4000" smtClean="0"/>
              <a:t>Ciência da Informação</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395288" y="188913"/>
            <a:ext cx="8337550" cy="528637"/>
          </a:xfrm>
          <a:prstGeom prst="rect">
            <a:avLst/>
          </a:prstGeom>
          <a:noFill/>
          <a:ln w="9525">
            <a:noFill/>
            <a:miter lim="800000"/>
            <a:headEnd/>
            <a:tailEnd/>
          </a:ln>
        </p:spPr>
        <p:txBody>
          <a:bodyPr>
            <a:spAutoFit/>
          </a:bodyPr>
          <a:lstStyle/>
          <a:p>
            <a:pPr algn="ctr" eaLnBrk="1" hangingPunct="1">
              <a:lnSpc>
                <a:spcPct val="110000"/>
              </a:lnSpc>
            </a:pPr>
            <a:r>
              <a:rPr lang="pt-BR" altLang="pt-BR" sz="2800" b="1"/>
              <a:t>GTs da ANCIB</a:t>
            </a:r>
          </a:p>
        </p:txBody>
      </p:sp>
      <p:sp>
        <p:nvSpPr>
          <p:cNvPr id="52229" name="Rectangle 5"/>
          <p:cNvSpPr>
            <a:spLocks noGrp="1" noChangeArrowheads="1"/>
          </p:cNvSpPr>
          <p:nvPr>
            <p:ph type="body" idx="1"/>
          </p:nvPr>
        </p:nvSpPr>
        <p:spPr>
          <a:xfrm>
            <a:off x="107950" y="836613"/>
            <a:ext cx="4103688" cy="3744912"/>
          </a:xfrm>
          <a:noFill/>
        </p:spPr>
        <p:txBody>
          <a:bodyPr/>
          <a:lstStyle/>
          <a:p>
            <a:pPr marL="0" indent="0">
              <a:buFontTx/>
              <a:buNone/>
            </a:pPr>
            <a:r>
              <a:rPr lang="pt-BR" altLang="pt-BR" sz="1200" b="1" smtClean="0">
                <a:solidFill>
                  <a:srgbClr val="555555"/>
                </a:solidFill>
                <a:latin typeface="Open Sans"/>
              </a:rPr>
              <a:t>GT 1 – Estudos Históricos e Epistemológicos da Ciência da Informação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t>
            </a:r>
            <a:r>
              <a:rPr lang="pt-BR" altLang="pt-BR" sz="1200" smtClean="0">
                <a:solidFill>
                  <a:srgbClr val="555555"/>
                </a:solidFill>
                <a:latin typeface="Open Sans"/>
              </a:rPr>
              <a:t>  Dr. Edivânio Duarte de Souza (UFAL)</a:t>
            </a:r>
            <a:br>
              <a:rPr lang="pt-BR" altLang="pt-BR" sz="1200" smtClean="0">
                <a:solidFill>
                  <a:srgbClr val="555555"/>
                </a:solidFill>
                <a:latin typeface="Open Sans"/>
              </a:rPr>
            </a:br>
            <a:r>
              <a:rPr lang="pt-BR" altLang="pt-BR" sz="1200" b="1" smtClean="0">
                <a:solidFill>
                  <a:srgbClr val="555555"/>
                </a:solidFill>
                <a:latin typeface="Open Sans"/>
              </a:rPr>
              <a:t>Coodernador Adjunto:</a:t>
            </a:r>
            <a:r>
              <a:rPr lang="pt-BR" altLang="pt-BR" sz="1200" smtClean="0">
                <a:solidFill>
                  <a:srgbClr val="555555"/>
                </a:solidFill>
                <a:latin typeface="Open Sans"/>
              </a:rPr>
              <a:t> Dr. Marivalde Moacir Francelin (USP)</a:t>
            </a:r>
          </a:p>
          <a:p>
            <a:pPr marL="0" indent="0">
              <a:buFontTx/>
              <a:buNone/>
            </a:pPr>
            <a:r>
              <a:rPr lang="pt-BR" altLang="pt-BR" sz="1200" b="1" smtClean="0">
                <a:solidFill>
                  <a:srgbClr val="555555"/>
                </a:solidFill>
                <a:latin typeface="Open Sans"/>
              </a:rPr>
              <a:t>GT 2 – Organização e Representação do Conhecimento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t>
            </a:r>
            <a:r>
              <a:rPr lang="pt-BR" altLang="pt-BR" sz="1200" smtClean="0">
                <a:solidFill>
                  <a:srgbClr val="555555"/>
                </a:solidFill>
                <a:latin typeface="Open Sans"/>
              </a:rPr>
              <a:t> Dr. Fabiano Ferreira de Castro (UFSCar)</a:t>
            </a:r>
            <a:br>
              <a:rPr lang="pt-BR" altLang="pt-BR" sz="1200" smtClean="0">
                <a:solidFill>
                  <a:srgbClr val="555555"/>
                </a:solidFill>
                <a:latin typeface="Open Sans"/>
              </a:rPr>
            </a:br>
            <a:r>
              <a:rPr lang="pt-BR" altLang="pt-BR" sz="1200" b="1" smtClean="0">
                <a:solidFill>
                  <a:srgbClr val="555555"/>
                </a:solidFill>
                <a:latin typeface="Open Sans"/>
              </a:rPr>
              <a:t>Coordenadora Adjunta: </a:t>
            </a:r>
            <a:r>
              <a:rPr lang="pt-BR" altLang="pt-BR" sz="1200" smtClean="0">
                <a:solidFill>
                  <a:srgbClr val="555555"/>
                </a:solidFill>
                <a:latin typeface="Open Sans"/>
              </a:rPr>
              <a:t>Dra. Rita do Carmo Ferreira Laipelt (UFRGS)</a:t>
            </a:r>
          </a:p>
          <a:p>
            <a:pPr marL="0" indent="0">
              <a:buFontTx/>
              <a:buNone/>
            </a:pPr>
            <a:r>
              <a:rPr lang="pt-BR" altLang="pt-BR" sz="1200" b="1" smtClean="0">
                <a:solidFill>
                  <a:srgbClr val="555555"/>
                </a:solidFill>
                <a:latin typeface="Open Sans"/>
              </a:rPr>
              <a:t>GT 3 – Mediação, Circulação e Apropriação da Informação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a:t>
            </a:r>
            <a:r>
              <a:rPr lang="pt-BR" altLang="pt-BR" sz="1200" smtClean="0">
                <a:solidFill>
                  <a:srgbClr val="555555"/>
                </a:solidFill>
                <a:latin typeface="Open Sans"/>
              </a:rPr>
              <a:t> Dra. Gisele Rocha Côrtes (UFPB)</a:t>
            </a:r>
            <a:br>
              <a:rPr lang="pt-BR" altLang="pt-BR" sz="1200" smtClean="0">
                <a:solidFill>
                  <a:srgbClr val="555555"/>
                </a:solidFill>
                <a:latin typeface="Open Sans"/>
              </a:rPr>
            </a:br>
            <a:r>
              <a:rPr lang="pt-BR" altLang="pt-BR" sz="1200" b="1" smtClean="0">
                <a:solidFill>
                  <a:srgbClr val="555555"/>
                </a:solidFill>
                <a:latin typeface="Open Sans"/>
              </a:rPr>
              <a:t>Coordenadora Adjunta:</a:t>
            </a:r>
            <a:r>
              <a:rPr lang="pt-BR" altLang="pt-BR" sz="1200" smtClean="0">
                <a:solidFill>
                  <a:srgbClr val="555555"/>
                </a:solidFill>
                <a:latin typeface="Open Sans"/>
              </a:rPr>
              <a:t> Dra. Henriette Ferreira Gomes (UFBA)</a:t>
            </a:r>
          </a:p>
          <a:p>
            <a:pPr marL="0" indent="0">
              <a:buFontTx/>
              <a:buNone/>
            </a:pPr>
            <a:r>
              <a:rPr lang="pt-BR" altLang="pt-BR" sz="1200" b="1" smtClean="0">
                <a:solidFill>
                  <a:srgbClr val="555555"/>
                </a:solidFill>
                <a:latin typeface="Open Sans"/>
              </a:rPr>
              <a:t>GT 4</a:t>
            </a:r>
            <a:r>
              <a:rPr lang="pt-BR" altLang="pt-BR" sz="1200" smtClean="0">
                <a:solidFill>
                  <a:srgbClr val="555555"/>
                </a:solidFill>
                <a:latin typeface="Open Sans"/>
              </a:rPr>
              <a:t> </a:t>
            </a:r>
            <a:r>
              <a:rPr lang="pt-BR" altLang="pt-BR" sz="1200" b="1" smtClean="0">
                <a:solidFill>
                  <a:srgbClr val="555555"/>
                </a:solidFill>
                <a:latin typeface="Open Sans"/>
              </a:rPr>
              <a:t>– Gestão da Informação e do Conhecimento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 </a:t>
            </a:r>
            <a:r>
              <a:rPr lang="pt-BR" altLang="pt-BR" sz="1200" smtClean="0">
                <a:solidFill>
                  <a:srgbClr val="555555"/>
                </a:solidFill>
                <a:latin typeface="Open Sans"/>
              </a:rPr>
              <a:t>Dra. Marli Dias de Souza Pinto (UFSC)</a:t>
            </a:r>
            <a:br>
              <a:rPr lang="pt-BR" altLang="pt-BR" sz="1200" smtClean="0">
                <a:solidFill>
                  <a:srgbClr val="555555"/>
                </a:solidFill>
                <a:latin typeface="Open Sans"/>
              </a:rPr>
            </a:br>
            <a:r>
              <a:rPr lang="pt-BR" altLang="pt-BR" sz="1200" b="1" smtClean="0">
                <a:solidFill>
                  <a:srgbClr val="555555"/>
                </a:solidFill>
                <a:latin typeface="Open Sans"/>
              </a:rPr>
              <a:t>Coordenadora Adjunta: </a:t>
            </a:r>
            <a:r>
              <a:rPr lang="pt-BR" altLang="pt-BR" sz="1200" smtClean="0">
                <a:solidFill>
                  <a:srgbClr val="555555"/>
                </a:solidFill>
                <a:latin typeface="Open Sans"/>
              </a:rPr>
              <a:t>Dra. Elaine da Silva (UEL)</a:t>
            </a:r>
            <a:br>
              <a:rPr lang="pt-BR" altLang="pt-BR" sz="1200" smtClean="0">
                <a:solidFill>
                  <a:srgbClr val="555555"/>
                </a:solidFill>
                <a:latin typeface="Open Sans"/>
              </a:rPr>
            </a:br>
            <a:r>
              <a:rPr lang="pt-BR" altLang="pt-BR" sz="1200" b="1" smtClean="0">
                <a:solidFill>
                  <a:srgbClr val="555555"/>
                </a:solidFill>
                <a:latin typeface="Open Sans"/>
              </a:rPr>
              <a:t>GT 5</a:t>
            </a:r>
            <a:r>
              <a:rPr lang="pt-BR" altLang="pt-BR" sz="1200" smtClean="0">
                <a:solidFill>
                  <a:srgbClr val="555555"/>
                </a:solidFill>
                <a:latin typeface="Open Sans"/>
              </a:rPr>
              <a:t> </a:t>
            </a:r>
            <a:r>
              <a:rPr lang="pt-BR" altLang="pt-BR" sz="1200" b="1" smtClean="0">
                <a:solidFill>
                  <a:srgbClr val="555555"/>
                </a:solidFill>
                <a:latin typeface="Open Sans"/>
              </a:rPr>
              <a:t>– Política e Economia da Informação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t>
            </a:r>
            <a:r>
              <a:rPr lang="pt-BR" altLang="pt-BR" sz="1200" smtClean="0">
                <a:solidFill>
                  <a:srgbClr val="555555"/>
                </a:solidFill>
                <a:latin typeface="Open Sans"/>
              </a:rPr>
              <a:t> Dr. Arthur Coelho Bezerra (IBICT)</a:t>
            </a:r>
            <a:br>
              <a:rPr lang="pt-BR" altLang="pt-BR" sz="1200" smtClean="0">
                <a:solidFill>
                  <a:srgbClr val="555555"/>
                </a:solidFill>
                <a:latin typeface="Open Sans"/>
              </a:rPr>
            </a:br>
            <a:r>
              <a:rPr lang="pt-BR" altLang="pt-BR" sz="1200" b="1" smtClean="0">
                <a:solidFill>
                  <a:srgbClr val="555555"/>
                </a:solidFill>
                <a:latin typeface="Open Sans"/>
              </a:rPr>
              <a:t>Coordenador Adjunto:</a:t>
            </a:r>
            <a:r>
              <a:rPr lang="pt-BR" altLang="pt-BR" sz="1200" smtClean="0">
                <a:solidFill>
                  <a:srgbClr val="555555"/>
                </a:solidFill>
                <a:latin typeface="Open Sans"/>
              </a:rPr>
              <a:t> Dr. Marco Antônio de Almeida (USP)</a:t>
            </a:r>
            <a:br>
              <a:rPr lang="pt-BR" altLang="pt-BR" sz="1200" smtClean="0">
                <a:solidFill>
                  <a:srgbClr val="555555"/>
                </a:solidFill>
                <a:latin typeface="Open Sans"/>
              </a:rPr>
            </a:br>
            <a:r>
              <a:rPr lang="pt-BR" altLang="pt-BR" sz="1200" b="1" smtClean="0">
                <a:solidFill>
                  <a:srgbClr val="555555"/>
                </a:solidFill>
                <a:latin typeface="Open Sans"/>
              </a:rPr>
              <a:t>GT 6</a:t>
            </a:r>
            <a:r>
              <a:rPr lang="pt-BR" altLang="pt-BR" sz="1200" smtClean="0">
                <a:solidFill>
                  <a:srgbClr val="555555"/>
                </a:solidFill>
                <a:latin typeface="Open Sans"/>
              </a:rPr>
              <a:t> </a:t>
            </a:r>
            <a:r>
              <a:rPr lang="pt-BR" altLang="pt-BR" sz="1200" b="1" smtClean="0">
                <a:solidFill>
                  <a:srgbClr val="555555"/>
                </a:solidFill>
                <a:latin typeface="Open Sans"/>
              </a:rPr>
              <a:t>– Informação, Educação e Trabalho</a:t>
            </a:r>
            <a:endParaRPr lang="pt-BR" altLang="pt-BR" sz="1200" smtClean="0">
              <a:solidFill>
                <a:srgbClr val="555555"/>
              </a:solidFill>
              <a:latin typeface="Open Sans"/>
            </a:endParaRPr>
          </a:p>
          <a:p>
            <a:pPr marL="0" indent="0">
              <a:buFontTx/>
              <a:buNone/>
            </a:pPr>
            <a:r>
              <a:rPr lang="pt-BR" altLang="pt-BR" sz="1200" b="1" smtClean="0">
                <a:solidFill>
                  <a:srgbClr val="555555"/>
                </a:solidFill>
                <a:latin typeface="Open Sans"/>
              </a:rPr>
              <a:t>Coordenadora:</a:t>
            </a:r>
            <a:r>
              <a:rPr lang="pt-BR" altLang="pt-BR" sz="1200" smtClean="0">
                <a:solidFill>
                  <a:srgbClr val="555555"/>
                </a:solidFill>
                <a:latin typeface="Open Sans"/>
              </a:rPr>
              <a:t> Dra. Gabriela Belmont de Farias (UFC)</a:t>
            </a:r>
            <a:br>
              <a:rPr lang="pt-BR" altLang="pt-BR" sz="1200" smtClean="0">
                <a:solidFill>
                  <a:srgbClr val="555555"/>
                </a:solidFill>
                <a:latin typeface="Open Sans"/>
              </a:rPr>
            </a:br>
            <a:r>
              <a:rPr lang="pt-BR" altLang="pt-BR" sz="1200" b="1" smtClean="0">
                <a:solidFill>
                  <a:srgbClr val="555555"/>
                </a:solidFill>
                <a:latin typeface="Open Sans"/>
              </a:rPr>
              <a:t>Coordenadora Adjunta: </a:t>
            </a:r>
            <a:r>
              <a:rPr lang="pt-BR" altLang="pt-BR" sz="1200" smtClean="0">
                <a:solidFill>
                  <a:srgbClr val="555555"/>
                </a:solidFill>
                <a:latin typeface="Open Sans"/>
              </a:rPr>
              <a:t>Dra. Marta Leandro da Mata (UFES)</a:t>
            </a:r>
          </a:p>
        </p:txBody>
      </p:sp>
      <p:sp>
        <p:nvSpPr>
          <p:cNvPr id="4" name="Rectangle 5"/>
          <p:cNvSpPr txBox="1">
            <a:spLocks noChangeArrowheads="1"/>
          </p:cNvSpPr>
          <p:nvPr/>
        </p:nvSpPr>
        <p:spPr bwMode="auto">
          <a:xfrm>
            <a:off x="4211638" y="836613"/>
            <a:ext cx="4392612" cy="3744912"/>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spcBef>
                <a:spcPts val="0"/>
              </a:spcBef>
              <a:buFontTx/>
              <a:buNone/>
              <a:defRPr/>
            </a:pPr>
            <a:r>
              <a:rPr lang="pt-BR" sz="1200" b="1" kern="0" dirty="0" smtClean="0">
                <a:solidFill>
                  <a:srgbClr val="555555"/>
                </a:solidFill>
                <a:latin typeface="Open Sans"/>
              </a:rPr>
              <a:t>GT 7 – Produção e Comunicação da Informação em Ciência, Tecnologia &amp; Inovação</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t>
            </a:r>
            <a:r>
              <a:rPr lang="pt-BR" sz="1200" kern="0" dirty="0" smtClean="0">
                <a:solidFill>
                  <a:srgbClr val="555555"/>
                </a:solidFill>
                <a:latin typeface="Open Sans"/>
              </a:rPr>
              <a:t> Dr. Rene Faustino Gabriel Junior (UFRGS)</a:t>
            </a:r>
            <a:br>
              <a:rPr lang="pt-BR" sz="1200" kern="0" dirty="0" smtClean="0">
                <a:solidFill>
                  <a:srgbClr val="555555"/>
                </a:solidFill>
                <a:latin typeface="Open Sans"/>
              </a:rPr>
            </a:br>
            <a:r>
              <a:rPr lang="pt-BR" sz="1200" b="1" kern="0" dirty="0" smtClean="0">
                <a:solidFill>
                  <a:srgbClr val="555555"/>
                </a:solidFill>
                <a:latin typeface="Open Sans"/>
              </a:rPr>
              <a:t>Coordenador Adjunto:</a:t>
            </a:r>
            <a:r>
              <a:rPr lang="pt-BR" sz="1200" kern="0" dirty="0" smtClean="0">
                <a:solidFill>
                  <a:srgbClr val="555555"/>
                </a:solidFill>
                <a:latin typeface="Open Sans"/>
              </a:rPr>
              <a:t> Dr. Ronaldo Ferreira Araújo (UFAL)</a:t>
            </a:r>
          </a:p>
          <a:p>
            <a:pPr marL="0" indent="0">
              <a:spcBef>
                <a:spcPts val="0"/>
              </a:spcBef>
              <a:buFontTx/>
              <a:buNone/>
              <a:defRPr/>
            </a:pPr>
            <a:r>
              <a:rPr lang="pt-BR" sz="1200" b="1" kern="0" dirty="0" smtClean="0">
                <a:solidFill>
                  <a:srgbClr val="555555"/>
                </a:solidFill>
                <a:latin typeface="Open Sans"/>
              </a:rPr>
              <a:t>GT-8 – Informação e Tecnologia</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a:t>
            </a:r>
            <a:r>
              <a:rPr lang="pt-BR" sz="1200" kern="0" dirty="0" smtClean="0">
                <a:solidFill>
                  <a:srgbClr val="555555"/>
                </a:solidFill>
                <a:latin typeface="Open Sans"/>
              </a:rPr>
              <a:t> Dra. Silvana Aparecida </a:t>
            </a:r>
            <a:r>
              <a:rPr lang="pt-BR" sz="1200" kern="0" dirty="0" err="1" smtClean="0">
                <a:solidFill>
                  <a:srgbClr val="555555"/>
                </a:solidFill>
                <a:latin typeface="Open Sans"/>
              </a:rPr>
              <a:t>Borsetti</a:t>
            </a:r>
            <a:r>
              <a:rPr lang="pt-BR" sz="1200" kern="0" dirty="0" smtClean="0">
                <a:solidFill>
                  <a:srgbClr val="555555"/>
                </a:solidFill>
                <a:latin typeface="Open Sans"/>
              </a:rPr>
              <a:t> </a:t>
            </a:r>
            <a:r>
              <a:rPr lang="pt-BR" sz="1200" kern="0" dirty="0" err="1" smtClean="0">
                <a:solidFill>
                  <a:srgbClr val="555555"/>
                </a:solidFill>
                <a:latin typeface="Open Sans"/>
              </a:rPr>
              <a:t>Gregorio</a:t>
            </a:r>
            <a:r>
              <a:rPr lang="pt-BR" sz="1200" kern="0" dirty="0" smtClean="0">
                <a:solidFill>
                  <a:srgbClr val="555555"/>
                </a:solidFill>
                <a:latin typeface="Open Sans"/>
              </a:rPr>
              <a:t> </a:t>
            </a:r>
            <a:r>
              <a:rPr lang="pt-BR" sz="1200" kern="0" dirty="0" err="1" smtClean="0">
                <a:solidFill>
                  <a:srgbClr val="555555"/>
                </a:solidFill>
                <a:latin typeface="Open Sans"/>
              </a:rPr>
              <a:t>Vidotti</a:t>
            </a:r>
            <a:r>
              <a:rPr lang="pt-BR" sz="1200" kern="0" dirty="0" smtClean="0">
                <a:solidFill>
                  <a:srgbClr val="555555"/>
                </a:solidFill>
                <a:latin typeface="Open Sans"/>
              </a:rPr>
              <a:t> (UNESP)</a:t>
            </a:r>
            <a:br>
              <a:rPr lang="pt-BR" sz="1200" kern="0" dirty="0" smtClean="0">
                <a:solidFill>
                  <a:srgbClr val="555555"/>
                </a:solidFill>
                <a:latin typeface="Open Sans"/>
              </a:rPr>
            </a:br>
            <a:r>
              <a:rPr lang="pt-BR" sz="1200" b="1" kern="0" dirty="0" smtClean="0">
                <a:solidFill>
                  <a:srgbClr val="555555"/>
                </a:solidFill>
                <a:latin typeface="Open Sans"/>
              </a:rPr>
              <a:t>Coordenador Adjunto:</a:t>
            </a:r>
            <a:r>
              <a:rPr lang="pt-BR" sz="1200" kern="0" dirty="0" smtClean="0">
                <a:solidFill>
                  <a:srgbClr val="555555"/>
                </a:solidFill>
                <a:latin typeface="Open Sans"/>
              </a:rPr>
              <a:t> Dr. Cláudio José Silva Ribeiro (UNIRIO)</a:t>
            </a:r>
          </a:p>
          <a:p>
            <a:pPr marL="0" indent="0">
              <a:spcBef>
                <a:spcPts val="0"/>
              </a:spcBef>
              <a:buFontTx/>
              <a:buNone/>
              <a:defRPr/>
            </a:pPr>
            <a:r>
              <a:rPr lang="pt-BR" sz="1200" b="1" kern="0" dirty="0" smtClean="0">
                <a:solidFill>
                  <a:srgbClr val="555555"/>
                </a:solidFill>
                <a:latin typeface="Open Sans"/>
              </a:rPr>
              <a:t>GT 9</a:t>
            </a:r>
            <a:r>
              <a:rPr lang="pt-BR" sz="1200" kern="0" dirty="0" smtClean="0">
                <a:solidFill>
                  <a:srgbClr val="555555"/>
                </a:solidFill>
                <a:latin typeface="Open Sans"/>
              </a:rPr>
              <a:t> –</a:t>
            </a:r>
            <a:r>
              <a:rPr lang="pt-BR" sz="1200" b="1" kern="0" dirty="0" smtClean="0">
                <a:solidFill>
                  <a:srgbClr val="555555"/>
                </a:solidFill>
                <a:latin typeface="Open Sans"/>
              </a:rPr>
              <a:t> Museu, Patrimônio e Informação</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t>
            </a:r>
            <a:r>
              <a:rPr lang="pt-BR" sz="1200" kern="0" dirty="0" smtClean="0">
                <a:solidFill>
                  <a:srgbClr val="555555"/>
                </a:solidFill>
                <a:latin typeface="Open Sans"/>
              </a:rPr>
              <a:t> Dr. Marcus </a:t>
            </a:r>
            <a:r>
              <a:rPr lang="pt-BR" sz="1200" kern="0" dirty="0" err="1" smtClean="0">
                <a:solidFill>
                  <a:srgbClr val="555555"/>
                </a:solidFill>
                <a:latin typeface="Open Sans"/>
              </a:rPr>
              <a:t>Granato</a:t>
            </a:r>
            <a:r>
              <a:rPr lang="pt-BR" sz="1200" kern="0" dirty="0" smtClean="0">
                <a:solidFill>
                  <a:srgbClr val="555555"/>
                </a:solidFill>
                <a:latin typeface="Open Sans"/>
              </a:rPr>
              <a:t> (MAST)</a:t>
            </a:r>
            <a:br>
              <a:rPr lang="pt-BR" sz="1200" kern="0" dirty="0" smtClean="0">
                <a:solidFill>
                  <a:srgbClr val="555555"/>
                </a:solidFill>
                <a:latin typeface="Open Sans"/>
              </a:rPr>
            </a:br>
            <a:r>
              <a:rPr lang="pt-BR" sz="1200" b="1" kern="0" dirty="0" smtClean="0">
                <a:solidFill>
                  <a:srgbClr val="555555"/>
                </a:solidFill>
                <a:latin typeface="Open Sans"/>
              </a:rPr>
              <a:t>Coordenadora Adjunta:</a:t>
            </a:r>
            <a:r>
              <a:rPr lang="pt-BR" sz="1200" kern="0" dirty="0" smtClean="0">
                <a:solidFill>
                  <a:srgbClr val="555555"/>
                </a:solidFill>
                <a:latin typeface="Open Sans"/>
              </a:rPr>
              <a:t> Dra. Julia Nolasco Leitão de Moraes (UNIRIO)</a:t>
            </a:r>
            <a:br>
              <a:rPr lang="pt-BR" sz="1200" kern="0" dirty="0" smtClean="0">
                <a:solidFill>
                  <a:srgbClr val="555555"/>
                </a:solidFill>
                <a:latin typeface="Open Sans"/>
              </a:rPr>
            </a:br>
            <a:r>
              <a:rPr lang="pt-BR" sz="1200" b="1" kern="0" dirty="0" smtClean="0">
                <a:solidFill>
                  <a:srgbClr val="555555"/>
                </a:solidFill>
                <a:latin typeface="Open Sans"/>
              </a:rPr>
              <a:t>GT 10</a:t>
            </a:r>
            <a:r>
              <a:rPr lang="pt-BR" sz="1200" kern="0" dirty="0" smtClean="0">
                <a:solidFill>
                  <a:srgbClr val="555555"/>
                </a:solidFill>
                <a:latin typeface="Open Sans"/>
              </a:rPr>
              <a:t> –</a:t>
            </a:r>
            <a:r>
              <a:rPr lang="pt-BR" sz="1200" b="1" kern="0" dirty="0" smtClean="0">
                <a:solidFill>
                  <a:srgbClr val="555555"/>
                </a:solidFill>
                <a:latin typeface="Open Sans"/>
              </a:rPr>
              <a:t> Informação e Memória</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t>
            </a:r>
            <a:r>
              <a:rPr lang="pt-BR" sz="1200" kern="0" dirty="0" smtClean="0">
                <a:solidFill>
                  <a:srgbClr val="555555"/>
                </a:solidFill>
                <a:latin typeface="Open Sans"/>
              </a:rPr>
              <a:t> Dr. Fabrício José Nascimento da Silveira (UFMG)</a:t>
            </a:r>
            <a:br>
              <a:rPr lang="pt-BR" sz="1200" kern="0" dirty="0" smtClean="0">
                <a:solidFill>
                  <a:srgbClr val="555555"/>
                </a:solidFill>
                <a:latin typeface="Open Sans"/>
              </a:rPr>
            </a:br>
            <a:r>
              <a:rPr lang="pt-BR" sz="1200" b="1" kern="0" dirty="0" smtClean="0">
                <a:solidFill>
                  <a:srgbClr val="555555"/>
                </a:solidFill>
                <a:latin typeface="Open Sans"/>
              </a:rPr>
              <a:t>Coordenador Adjunto:</a:t>
            </a:r>
            <a:r>
              <a:rPr lang="pt-BR" sz="1200" kern="0" dirty="0" smtClean="0">
                <a:solidFill>
                  <a:srgbClr val="555555"/>
                </a:solidFill>
                <a:latin typeface="Open Sans"/>
              </a:rPr>
              <a:t> Dr. </a:t>
            </a:r>
            <a:r>
              <a:rPr lang="pt-BR" sz="1200" kern="0" dirty="0" err="1" smtClean="0">
                <a:solidFill>
                  <a:srgbClr val="555555"/>
                </a:solidFill>
                <a:latin typeface="Open Sans"/>
              </a:rPr>
              <a:t>Luis</a:t>
            </a:r>
            <a:r>
              <a:rPr lang="pt-BR" sz="1200" kern="0" dirty="0" smtClean="0">
                <a:solidFill>
                  <a:srgbClr val="555555"/>
                </a:solidFill>
                <a:latin typeface="Open Sans"/>
              </a:rPr>
              <a:t> Fernando Herbert </a:t>
            </a:r>
            <a:r>
              <a:rPr lang="pt-BR" sz="1200" kern="0" dirty="0" err="1" smtClean="0">
                <a:solidFill>
                  <a:srgbClr val="555555"/>
                </a:solidFill>
                <a:latin typeface="Open Sans"/>
              </a:rPr>
              <a:t>Massoni</a:t>
            </a:r>
            <a:r>
              <a:rPr lang="pt-BR" sz="1200" kern="0" dirty="0" smtClean="0">
                <a:solidFill>
                  <a:srgbClr val="555555"/>
                </a:solidFill>
                <a:latin typeface="Open Sans"/>
              </a:rPr>
              <a:t> (UFRGS)</a:t>
            </a:r>
          </a:p>
          <a:p>
            <a:pPr marL="0" indent="0">
              <a:spcBef>
                <a:spcPts val="0"/>
              </a:spcBef>
              <a:buFontTx/>
              <a:buNone/>
              <a:defRPr/>
            </a:pPr>
            <a:r>
              <a:rPr lang="pt-BR" sz="1200" b="1" kern="0" dirty="0" smtClean="0">
                <a:solidFill>
                  <a:srgbClr val="555555"/>
                </a:solidFill>
                <a:latin typeface="Open Sans"/>
              </a:rPr>
              <a:t>GT 11</a:t>
            </a:r>
            <a:r>
              <a:rPr lang="pt-BR" sz="1200" kern="0" dirty="0" smtClean="0">
                <a:solidFill>
                  <a:srgbClr val="555555"/>
                </a:solidFill>
                <a:latin typeface="Open Sans"/>
              </a:rPr>
              <a:t> –</a:t>
            </a:r>
            <a:r>
              <a:rPr lang="pt-BR" sz="1200" b="1" kern="0" dirty="0" smtClean="0">
                <a:solidFill>
                  <a:srgbClr val="555555"/>
                </a:solidFill>
                <a:latin typeface="Open Sans"/>
              </a:rPr>
              <a:t> Informação &amp; Saúde</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a:t>
            </a:r>
            <a:r>
              <a:rPr lang="pt-BR" sz="1200" kern="0" dirty="0" smtClean="0">
                <a:solidFill>
                  <a:srgbClr val="555555"/>
                </a:solidFill>
                <a:latin typeface="Open Sans"/>
              </a:rPr>
              <a:t> Dra. Nelma </a:t>
            </a:r>
            <a:r>
              <a:rPr lang="pt-BR" sz="1200" kern="0" dirty="0" err="1" smtClean="0">
                <a:solidFill>
                  <a:srgbClr val="555555"/>
                </a:solidFill>
                <a:latin typeface="Open Sans"/>
              </a:rPr>
              <a:t>Camêlo</a:t>
            </a:r>
            <a:r>
              <a:rPr lang="pt-BR" sz="1200" kern="0" dirty="0" smtClean="0">
                <a:solidFill>
                  <a:srgbClr val="555555"/>
                </a:solidFill>
                <a:latin typeface="Open Sans"/>
              </a:rPr>
              <a:t> de </a:t>
            </a:r>
            <a:r>
              <a:rPr lang="pt-BR" sz="1200" kern="0" dirty="0" err="1" smtClean="0">
                <a:solidFill>
                  <a:srgbClr val="555555"/>
                </a:solidFill>
                <a:latin typeface="Open Sans"/>
              </a:rPr>
              <a:t>Araujo</a:t>
            </a:r>
            <a:r>
              <a:rPr lang="pt-BR" sz="1200" kern="0" dirty="0" smtClean="0">
                <a:solidFill>
                  <a:srgbClr val="555555"/>
                </a:solidFill>
                <a:latin typeface="Open Sans"/>
              </a:rPr>
              <a:t> (UFAL)</a:t>
            </a:r>
            <a:br>
              <a:rPr lang="pt-BR" sz="1200" kern="0" dirty="0" smtClean="0">
                <a:solidFill>
                  <a:srgbClr val="555555"/>
                </a:solidFill>
                <a:latin typeface="Open Sans"/>
              </a:rPr>
            </a:br>
            <a:r>
              <a:rPr lang="pt-BR" sz="1200" b="1" kern="0" dirty="0" smtClean="0">
                <a:solidFill>
                  <a:srgbClr val="555555"/>
                </a:solidFill>
                <a:latin typeface="Open Sans"/>
              </a:rPr>
              <a:t>Coordenadora Adjunta:</a:t>
            </a:r>
            <a:r>
              <a:rPr lang="pt-BR" sz="1200" kern="0" dirty="0" smtClean="0">
                <a:solidFill>
                  <a:srgbClr val="555555"/>
                </a:solidFill>
                <a:latin typeface="Open Sans"/>
              </a:rPr>
              <a:t> Dra. Eliana Maria dos Santos Bahia </a:t>
            </a:r>
            <a:r>
              <a:rPr lang="pt-BR" sz="1200" kern="0" dirty="0" err="1" smtClean="0">
                <a:solidFill>
                  <a:srgbClr val="555555"/>
                </a:solidFill>
                <a:latin typeface="Open Sans"/>
              </a:rPr>
              <a:t>Jacintho</a:t>
            </a:r>
            <a:r>
              <a:rPr lang="pt-BR" sz="1200" kern="0" dirty="0" smtClean="0">
                <a:solidFill>
                  <a:srgbClr val="555555"/>
                </a:solidFill>
                <a:latin typeface="Open Sans"/>
              </a:rPr>
              <a:t> (UFSC)</a:t>
            </a:r>
          </a:p>
          <a:p>
            <a:pPr marL="0" indent="0">
              <a:spcBef>
                <a:spcPts val="0"/>
              </a:spcBef>
              <a:buFontTx/>
              <a:buNone/>
              <a:defRPr/>
            </a:pPr>
            <a:r>
              <a:rPr lang="pt-BR" sz="1200" b="1" kern="0" dirty="0" smtClean="0">
                <a:solidFill>
                  <a:srgbClr val="555555"/>
                </a:solidFill>
                <a:latin typeface="Open Sans"/>
              </a:rPr>
              <a:t>GT 12</a:t>
            </a:r>
            <a:r>
              <a:rPr lang="pt-BR" sz="1200" kern="0" dirty="0" smtClean="0">
                <a:solidFill>
                  <a:srgbClr val="555555"/>
                </a:solidFill>
                <a:latin typeface="Open Sans"/>
              </a:rPr>
              <a:t> –</a:t>
            </a:r>
            <a:r>
              <a:rPr lang="pt-BR" sz="1200" b="1" kern="0" dirty="0" smtClean="0">
                <a:solidFill>
                  <a:srgbClr val="555555"/>
                </a:solidFill>
                <a:latin typeface="Open Sans"/>
              </a:rPr>
              <a:t> Informação, Estudos Étnico-Raciais, Gênero e Diversidades</a:t>
            </a:r>
            <a:endParaRPr lang="pt-BR" sz="1200" kern="0" dirty="0" smtClean="0">
              <a:solidFill>
                <a:srgbClr val="555555"/>
              </a:solidFill>
              <a:latin typeface="Open Sans"/>
            </a:endParaRPr>
          </a:p>
          <a:p>
            <a:pPr marL="0" indent="0">
              <a:spcBef>
                <a:spcPts val="0"/>
              </a:spcBef>
              <a:buFontTx/>
              <a:buNone/>
              <a:defRPr/>
            </a:pPr>
            <a:r>
              <a:rPr lang="pt-BR" sz="1200" b="1" kern="0" dirty="0" smtClean="0">
                <a:solidFill>
                  <a:srgbClr val="555555"/>
                </a:solidFill>
                <a:latin typeface="Open Sans"/>
              </a:rPr>
              <a:t>Coordenadora:</a:t>
            </a:r>
            <a:r>
              <a:rPr lang="pt-BR" sz="1200" kern="0" dirty="0" smtClean="0">
                <a:solidFill>
                  <a:srgbClr val="555555"/>
                </a:solidFill>
                <a:latin typeface="Open Sans"/>
              </a:rPr>
              <a:t> Dra. Izabel França de Lima (UFPB)</a:t>
            </a:r>
            <a:br>
              <a:rPr lang="pt-BR" sz="1200" kern="0" dirty="0" smtClean="0">
                <a:solidFill>
                  <a:srgbClr val="555555"/>
                </a:solidFill>
                <a:latin typeface="Open Sans"/>
              </a:rPr>
            </a:br>
            <a:r>
              <a:rPr lang="pt-BR" sz="1200" b="1" kern="0" dirty="0" smtClean="0">
                <a:solidFill>
                  <a:srgbClr val="555555"/>
                </a:solidFill>
                <a:latin typeface="Open Sans"/>
              </a:rPr>
              <a:t>Coordenadora Adjunta:</a:t>
            </a:r>
            <a:r>
              <a:rPr lang="pt-BR" sz="1200" kern="0" dirty="0" smtClean="0">
                <a:solidFill>
                  <a:srgbClr val="555555"/>
                </a:solidFill>
                <a:latin typeface="Open Sans"/>
              </a:rPr>
              <a:t> Dra. Maria Aparecida Moura (UFMG)</a:t>
            </a:r>
          </a:p>
          <a:p>
            <a:pPr eaLnBrk="1" hangingPunct="1">
              <a:buFontTx/>
              <a:buNone/>
              <a:defRPr/>
            </a:pPr>
            <a:endParaRPr lang="pt-BR" altLang="pt-BR" sz="2000" kern="0" dirty="0" smtClean="0"/>
          </a:p>
        </p:txBody>
      </p:sp>
      <p:sp>
        <p:nvSpPr>
          <p:cNvPr id="5" name="Rectangle 5"/>
          <p:cNvSpPr txBox="1">
            <a:spLocks noChangeArrowheads="1"/>
          </p:cNvSpPr>
          <p:nvPr/>
        </p:nvSpPr>
        <p:spPr bwMode="auto">
          <a:xfrm>
            <a:off x="2266950" y="6210300"/>
            <a:ext cx="3889375" cy="647700"/>
          </a:xfrm>
          <a:prstGeom prst="rect">
            <a:avLst/>
          </a:prstGeom>
          <a:noFill/>
          <a:ln>
            <a:noFill/>
          </a:ln>
          <a:extLst>
            <a:ext uri="{909E8E84-426E-40DD-AFC4-6F175D3DCCD1}"/>
            <a:ext uri="{91240B29-F687-4F45-9708-019B960494DF}"/>
          </a:extLst>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FontTx/>
              <a:buNone/>
              <a:defRPr/>
            </a:pPr>
            <a:r>
              <a:rPr lang="pt-BR" altLang="pt-BR" sz="1200" b="1" kern="0" dirty="0" smtClean="0">
                <a:solidFill>
                  <a:srgbClr val="555555"/>
                </a:solidFill>
                <a:latin typeface="Open Sans"/>
                <a:hlinkClick r:id="rId2"/>
              </a:rPr>
              <a:t>https://ancib.org/coordenacoes-e-ementas-de-gt/</a:t>
            </a:r>
            <a:r>
              <a:rPr lang="pt-BR" altLang="pt-BR" sz="1200" b="1" kern="0" dirty="0" smtClean="0">
                <a:solidFill>
                  <a:srgbClr val="555555"/>
                </a:solidFill>
                <a:latin typeface="Open Sans"/>
              </a:rPr>
              <a:t> </a:t>
            </a:r>
            <a:endParaRPr lang="pt-BR" altLang="pt-BR" sz="1200" kern="0" dirty="0" smtClean="0">
              <a:solidFill>
                <a:srgbClr val="555555"/>
              </a:solidFill>
              <a:latin typeface="Open Sans"/>
            </a:endParaRPr>
          </a:p>
        </p:txBody>
      </p:sp>
      <p:pic>
        <p:nvPicPr>
          <p:cNvPr id="12294" name="Picture 7" descr="Logo Ancib"/>
          <p:cNvPicPr>
            <a:picLocks noChangeAspect="1" noChangeArrowheads="1"/>
          </p:cNvPicPr>
          <p:nvPr/>
        </p:nvPicPr>
        <p:blipFill>
          <a:blip r:embed="rId3" cstate="print"/>
          <a:srcRect/>
          <a:stretch>
            <a:fillRect/>
          </a:stretch>
        </p:blipFill>
        <p:spPr bwMode="auto">
          <a:xfrm>
            <a:off x="8018463" y="0"/>
            <a:ext cx="1125537" cy="112553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box(in)">
                                      <p:cBhvr>
                                        <p:cTn id="7" dur="500"/>
                                        <p:tgtEl>
                                          <p:spTgt spid="522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2229">
                                            <p:txEl>
                                              <p:pRg st="0" end="0"/>
                                            </p:txEl>
                                          </p:spTgt>
                                        </p:tgtEl>
                                        <p:attrNameLst>
                                          <p:attrName>style.visibility</p:attrName>
                                        </p:attrNameLst>
                                      </p:cBhvr>
                                      <p:to>
                                        <p:strVal val="visible"/>
                                      </p:to>
                                    </p:set>
                                    <p:anim calcmode="lin" valueType="num">
                                      <p:cBhvr additive="base">
                                        <p:cTn id="12" dur="500" fill="hold"/>
                                        <p:tgtEl>
                                          <p:spTgt spid="5222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22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2229">
                                            <p:txEl>
                                              <p:pRg st="1" end="1"/>
                                            </p:txEl>
                                          </p:spTgt>
                                        </p:tgtEl>
                                        <p:attrNameLst>
                                          <p:attrName>style.visibility</p:attrName>
                                        </p:attrNameLst>
                                      </p:cBhvr>
                                      <p:to>
                                        <p:strVal val="visible"/>
                                      </p:to>
                                    </p:set>
                                    <p:anim calcmode="lin" valueType="num">
                                      <p:cBhvr additive="base">
                                        <p:cTn id="18" dur="500" fill="hold"/>
                                        <p:tgtEl>
                                          <p:spTgt spid="5222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22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2229">
                                            <p:txEl>
                                              <p:pRg st="2" end="2"/>
                                            </p:txEl>
                                          </p:spTgt>
                                        </p:tgtEl>
                                        <p:attrNameLst>
                                          <p:attrName>style.visibility</p:attrName>
                                        </p:attrNameLst>
                                      </p:cBhvr>
                                      <p:to>
                                        <p:strVal val="visible"/>
                                      </p:to>
                                    </p:set>
                                    <p:anim calcmode="lin" valueType="num">
                                      <p:cBhvr additive="base">
                                        <p:cTn id="24" dur="500" fill="hold"/>
                                        <p:tgtEl>
                                          <p:spTgt spid="5222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22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2229">
                                            <p:txEl>
                                              <p:pRg st="3" end="3"/>
                                            </p:txEl>
                                          </p:spTgt>
                                        </p:tgtEl>
                                        <p:attrNameLst>
                                          <p:attrName>style.visibility</p:attrName>
                                        </p:attrNameLst>
                                      </p:cBhvr>
                                      <p:to>
                                        <p:strVal val="visible"/>
                                      </p:to>
                                    </p:set>
                                    <p:anim calcmode="lin" valueType="num">
                                      <p:cBhvr additive="base">
                                        <p:cTn id="30" dur="500" fill="hold"/>
                                        <p:tgtEl>
                                          <p:spTgt spid="5222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22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2229">
                                            <p:txEl>
                                              <p:pRg st="4" end="4"/>
                                            </p:txEl>
                                          </p:spTgt>
                                        </p:tgtEl>
                                        <p:attrNameLst>
                                          <p:attrName>style.visibility</p:attrName>
                                        </p:attrNameLst>
                                      </p:cBhvr>
                                      <p:to>
                                        <p:strVal val="visible"/>
                                      </p:to>
                                    </p:set>
                                    <p:anim calcmode="lin" valueType="num">
                                      <p:cBhvr additive="base">
                                        <p:cTn id="36" dur="500" fill="hold"/>
                                        <p:tgtEl>
                                          <p:spTgt spid="5222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222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2229">
                                            <p:txEl>
                                              <p:pRg st="5" end="5"/>
                                            </p:txEl>
                                          </p:spTgt>
                                        </p:tgtEl>
                                        <p:attrNameLst>
                                          <p:attrName>style.visibility</p:attrName>
                                        </p:attrNameLst>
                                      </p:cBhvr>
                                      <p:to>
                                        <p:strVal val="visible"/>
                                      </p:to>
                                    </p:set>
                                    <p:anim calcmode="lin" valueType="num">
                                      <p:cBhvr additive="base">
                                        <p:cTn id="42" dur="500" fill="hold"/>
                                        <p:tgtEl>
                                          <p:spTgt spid="52229">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222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2229">
                                            <p:txEl>
                                              <p:pRg st="6" end="6"/>
                                            </p:txEl>
                                          </p:spTgt>
                                        </p:tgtEl>
                                        <p:attrNameLst>
                                          <p:attrName>style.visibility</p:attrName>
                                        </p:attrNameLst>
                                      </p:cBhvr>
                                      <p:to>
                                        <p:strVal val="visible"/>
                                      </p:to>
                                    </p:set>
                                    <p:anim calcmode="lin" valueType="num">
                                      <p:cBhvr additive="base">
                                        <p:cTn id="48" dur="500" fill="hold"/>
                                        <p:tgtEl>
                                          <p:spTgt spid="52229">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222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2229">
                                            <p:txEl>
                                              <p:pRg st="7" end="7"/>
                                            </p:txEl>
                                          </p:spTgt>
                                        </p:tgtEl>
                                        <p:attrNameLst>
                                          <p:attrName>style.visibility</p:attrName>
                                        </p:attrNameLst>
                                      </p:cBhvr>
                                      <p:to>
                                        <p:strVal val="visible"/>
                                      </p:to>
                                    </p:set>
                                    <p:anim calcmode="lin" valueType="num">
                                      <p:cBhvr additive="base">
                                        <p:cTn id="54" dur="500" fill="hold"/>
                                        <p:tgtEl>
                                          <p:spTgt spid="52229">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222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2229">
                                            <p:txEl>
                                              <p:pRg st="8" end="8"/>
                                            </p:txEl>
                                          </p:spTgt>
                                        </p:tgtEl>
                                        <p:attrNameLst>
                                          <p:attrName>style.visibility</p:attrName>
                                        </p:attrNameLst>
                                      </p:cBhvr>
                                      <p:to>
                                        <p:strVal val="visible"/>
                                      </p:to>
                                    </p:set>
                                    <p:anim calcmode="lin" valueType="num">
                                      <p:cBhvr additive="base">
                                        <p:cTn id="60" dur="500" fill="hold"/>
                                        <p:tgtEl>
                                          <p:spTgt spid="52229">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5222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2229">
                                            <p:txEl>
                                              <p:pRg st="9" end="9"/>
                                            </p:txEl>
                                          </p:spTgt>
                                        </p:tgtEl>
                                        <p:attrNameLst>
                                          <p:attrName>style.visibility</p:attrName>
                                        </p:attrNameLst>
                                      </p:cBhvr>
                                      <p:to>
                                        <p:strVal val="visible"/>
                                      </p:to>
                                    </p:set>
                                    <p:anim calcmode="lin" valueType="num">
                                      <p:cBhvr additive="base">
                                        <p:cTn id="66" dur="500" fill="hold"/>
                                        <p:tgtEl>
                                          <p:spTgt spid="52229">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222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4">
                                            <p:txEl>
                                              <p:pRg st="0" end="0"/>
                                            </p:txEl>
                                          </p:spTgt>
                                        </p:tgtEl>
                                        <p:attrNameLst>
                                          <p:attrName>style.visibility</p:attrName>
                                        </p:attrNameLst>
                                      </p:cBhvr>
                                      <p:to>
                                        <p:strVal val="visible"/>
                                      </p:to>
                                    </p:set>
                                    <p:anim calcmode="lin" valueType="num">
                                      <p:cBhvr additive="base">
                                        <p:cTn id="72"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4">
                                            <p:txEl>
                                              <p:pRg st="1" end="1"/>
                                            </p:txEl>
                                          </p:spTgt>
                                        </p:tgtEl>
                                        <p:attrNameLst>
                                          <p:attrName>style.visibility</p:attrName>
                                        </p:attrNameLst>
                                      </p:cBhvr>
                                      <p:to>
                                        <p:strVal val="visible"/>
                                      </p:to>
                                    </p:set>
                                    <p:anim calcmode="lin" valueType="num">
                                      <p:cBhvr additive="base">
                                        <p:cTn id="78"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80" fill="hold">
                      <p:stCondLst>
                        <p:cond delay="indefinite"/>
                      </p:stCondLst>
                      <p:childTnLst>
                        <p:par>
                          <p:cTn id="81" fill="hold">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4">
                                            <p:txEl>
                                              <p:pRg st="2" end="2"/>
                                            </p:txEl>
                                          </p:spTgt>
                                        </p:tgtEl>
                                        <p:attrNameLst>
                                          <p:attrName>style.visibility</p:attrName>
                                        </p:attrNameLst>
                                      </p:cBhvr>
                                      <p:to>
                                        <p:strVal val="visible"/>
                                      </p:to>
                                    </p:set>
                                    <p:anim calcmode="lin" valueType="num">
                                      <p:cBhvr additive="base">
                                        <p:cTn id="84"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4">
                                            <p:txEl>
                                              <p:pRg st="3" end="3"/>
                                            </p:txEl>
                                          </p:spTgt>
                                        </p:tgtEl>
                                        <p:attrNameLst>
                                          <p:attrName>style.visibility</p:attrName>
                                        </p:attrNameLst>
                                      </p:cBhvr>
                                      <p:to>
                                        <p:strVal val="visible"/>
                                      </p:to>
                                    </p:set>
                                    <p:anim calcmode="lin" valueType="num">
                                      <p:cBhvr additive="base">
                                        <p:cTn id="90"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2" fill="hold">
                      <p:stCondLst>
                        <p:cond delay="indefinite"/>
                      </p:stCondLst>
                      <p:childTnLst>
                        <p:par>
                          <p:cTn id="93" fill="hold">
                            <p:stCondLst>
                              <p:cond delay="0"/>
                            </p:stCondLst>
                            <p:childTnLst>
                              <p:par>
                                <p:cTn id="94" presetID="2" presetClass="entr" presetSubtype="4" fill="hold" grpId="0" nodeType="clickEffect">
                                  <p:stCondLst>
                                    <p:cond delay="0"/>
                                  </p:stCondLst>
                                  <p:childTnLst>
                                    <p:set>
                                      <p:cBhvr>
                                        <p:cTn id="95" dur="1" fill="hold">
                                          <p:stCondLst>
                                            <p:cond delay="0"/>
                                          </p:stCondLst>
                                        </p:cTn>
                                        <p:tgtEl>
                                          <p:spTgt spid="4">
                                            <p:txEl>
                                              <p:pRg st="4" end="4"/>
                                            </p:txEl>
                                          </p:spTgt>
                                        </p:tgtEl>
                                        <p:attrNameLst>
                                          <p:attrName>style.visibility</p:attrName>
                                        </p:attrNameLst>
                                      </p:cBhvr>
                                      <p:to>
                                        <p:strVal val="visible"/>
                                      </p:to>
                                    </p:set>
                                    <p:anim calcmode="lin" valueType="num">
                                      <p:cBhvr additive="base">
                                        <p:cTn id="96"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97"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8" fill="hold">
                      <p:stCondLst>
                        <p:cond delay="indefinite"/>
                      </p:stCondLst>
                      <p:childTnLst>
                        <p:par>
                          <p:cTn id="99" fill="hold">
                            <p:stCondLst>
                              <p:cond delay="0"/>
                            </p:stCondLst>
                            <p:childTnLst>
                              <p:par>
                                <p:cTn id="100" presetID="2" presetClass="entr" presetSubtype="4" fill="hold" grpId="0" nodeType="clickEffect">
                                  <p:stCondLst>
                                    <p:cond delay="0"/>
                                  </p:stCondLst>
                                  <p:childTnLst>
                                    <p:set>
                                      <p:cBhvr>
                                        <p:cTn id="101" dur="1" fill="hold">
                                          <p:stCondLst>
                                            <p:cond delay="0"/>
                                          </p:stCondLst>
                                        </p:cTn>
                                        <p:tgtEl>
                                          <p:spTgt spid="4">
                                            <p:txEl>
                                              <p:pRg st="5" end="5"/>
                                            </p:txEl>
                                          </p:spTgt>
                                        </p:tgtEl>
                                        <p:attrNameLst>
                                          <p:attrName>style.visibility</p:attrName>
                                        </p:attrNameLst>
                                      </p:cBhvr>
                                      <p:to>
                                        <p:strVal val="visible"/>
                                      </p:to>
                                    </p:set>
                                    <p:anim calcmode="lin" valueType="num">
                                      <p:cBhvr additive="base">
                                        <p:cTn id="102"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0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04" fill="hold">
                      <p:stCondLst>
                        <p:cond delay="indefinite"/>
                      </p:stCondLst>
                      <p:childTnLst>
                        <p:par>
                          <p:cTn id="105" fill="hold">
                            <p:stCondLst>
                              <p:cond delay="0"/>
                            </p:stCondLst>
                            <p:childTnLst>
                              <p:par>
                                <p:cTn id="106" presetID="2" presetClass="entr" presetSubtype="4" fill="hold" grpId="0" nodeType="clickEffect">
                                  <p:stCondLst>
                                    <p:cond delay="0"/>
                                  </p:stCondLst>
                                  <p:childTnLst>
                                    <p:set>
                                      <p:cBhvr>
                                        <p:cTn id="107" dur="1" fill="hold">
                                          <p:stCondLst>
                                            <p:cond delay="0"/>
                                          </p:stCondLst>
                                        </p:cTn>
                                        <p:tgtEl>
                                          <p:spTgt spid="4">
                                            <p:txEl>
                                              <p:pRg st="6" end="6"/>
                                            </p:txEl>
                                          </p:spTgt>
                                        </p:tgtEl>
                                        <p:attrNameLst>
                                          <p:attrName>style.visibility</p:attrName>
                                        </p:attrNameLst>
                                      </p:cBhvr>
                                      <p:to>
                                        <p:strVal val="visible"/>
                                      </p:to>
                                    </p:set>
                                    <p:anim calcmode="lin" valueType="num">
                                      <p:cBhvr additive="base">
                                        <p:cTn id="108"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09"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10" fill="hold">
                      <p:stCondLst>
                        <p:cond delay="indefinite"/>
                      </p:stCondLst>
                      <p:childTnLst>
                        <p:par>
                          <p:cTn id="111" fill="hold">
                            <p:stCondLst>
                              <p:cond delay="0"/>
                            </p:stCondLst>
                            <p:childTnLst>
                              <p:par>
                                <p:cTn id="112" presetID="2" presetClass="entr" presetSubtype="4" fill="hold" grpId="0" nodeType="clickEffect">
                                  <p:stCondLst>
                                    <p:cond delay="0"/>
                                  </p:stCondLst>
                                  <p:childTnLst>
                                    <p:set>
                                      <p:cBhvr>
                                        <p:cTn id="113" dur="1" fill="hold">
                                          <p:stCondLst>
                                            <p:cond delay="0"/>
                                          </p:stCondLst>
                                        </p:cTn>
                                        <p:tgtEl>
                                          <p:spTgt spid="4">
                                            <p:txEl>
                                              <p:pRg st="7" end="7"/>
                                            </p:txEl>
                                          </p:spTgt>
                                        </p:tgtEl>
                                        <p:attrNameLst>
                                          <p:attrName>style.visibility</p:attrName>
                                        </p:attrNameLst>
                                      </p:cBhvr>
                                      <p:to>
                                        <p:strVal val="visible"/>
                                      </p:to>
                                    </p:set>
                                    <p:anim calcmode="lin" valueType="num">
                                      <p:cBhvr additive="base">
                                        <p:cTn id="114"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15"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16" fill="hold">
                      <p:stCondLst>
                        <p:cond delay="indefinite"/>
                      </p:stCondLst>
                      <p:childTnLst>
                        <p:par>
                          <p:cTn id="117" fill="hold">
                            <p:stCondLst>
                              <p:cond delay="0"/>
                            </p:stCondLst>
                            <p:childTnLst>
                              <p:par>
                                <p:cTn id="118" presetID="2" presetClass="entr" presetSubtype="4" fill="hold" grpId="0" nodeType="clickEffect">
                                  <p:stCondLst>
                                    <p:cond delay="0"/>
                                  </p:stCondLst>
                                  <p:childTnLst>
                                    <p:set>
                                      <p:cBhvr>
                                        <p:cTn id="119" dur="1" fill="hold">
                                          <p:stCondLst>
                                            <p:cond delay="0"/>
                                          </p:stCondLst>
                                        </p:cTn>
                                        <p:tgtEl>
                                          <p:spTgt spid="4">
                                            <p:txEl>
                                              <p:pRg st="8" end="8"/>
                                            </p:txEl>
                                          </p:spTgt>
                                        </p:tgtEl>
                                        <p:attrNameLst>
                                          <p:attrName>style.visibility</p:attrName>
                                        </p:attrNameLst>
                                      </p:cBhvr>
                                      <p:to>
                                        <p:strVal val="visible"/>
                                      </p:to>
                                    </p:set>
                                    <p:anim calcmode="lin" valueType="num">
                                      <p:cBhvr additive="base">
                                        <p:cTn id="120"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21"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22" fill="hold">
                      <p:stCondLst>
                        <p:cond delay="indefinite"/>
                      </p:stCondLst>
                      <p:childTnLst>
                        <p:par>
                          <p:cTn id="123" fill="hold">
                            <p:stCondLst>
                              <p:cond delay="0"/>
                            </p:stCondLst>
                            <p:childTnLst>
                              <p:par>
                                <p:cTn id="124" presetID="2" presetClass="entr" presetSubtype="4" fill="hold" grpId="0" nodeType="clickEffect">
                                  <p:stCondLst>
                                    <p:cond delay="0"/>
                                  </p:stCondLst>
                                  <p:childTnLst>
                                    <p:set>
                                      <p:cBhvr>
                                        <p:cTn id="125" dur="1" fill="hold">
                                          <p:stCondLst>
                                            <p:cond delay="0"/>
                                          </p:stCondLst>
                                        </p:cTn>
                                        <p:tgtEl>
                                          <p:spTgt spid="4">
                                            <p:txEl>
                                              <p:pRg st="9" end="9"/>
                                            </p:txEl>
                                          </p:spTgt>
                                        </p:tgtEl>
                                        <p:attrNameLst>
                                          <p:attrName>style.visibility</p:attrName>
                                        </p:attrNameLst>
                                      </p:cBhvr>
                                      <p:to>
                                        <p:strVal val="visible"/>
                                      </p:to>
                                    </p:set>
                                    <p:anim calcmode="lin" valueType="num">
                                      <p:cBhvr additive="base">
                                        <p:cTn id="126"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27"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28" fill="hold">
                      <p:stCondLst>
                        <p:cond delay="indefinite"/>
                      </p:stCondLst>
                      <p:childTnLst>
                        <p:par>
                          <p:cTn id="129" fill="hold">
                            <p:stCondLst>
                              <p:cond delay="0"/>
                            </p:stCondLst>
                            <p:childTnLst>
                              <p:par>
                                <p:cTn id="130" presetID="2" presetClass="entr" presetSubtype="4" fill="hold" grpId="0" nodeType="clickEffect">
                                  <p:stCondLst>
                                    <p:cond delay="0"/>
                                  </p:stCondLst>
                                  <p:childTnLst>
                                    <p:set>
                                      <p:cBhvr>
                                        <p:cTn id="131" dur="1" fill="hold">
                                          <p:stCondLst>
                                            <p:cond delay="0"/>
                                          </p:stCondLst>
                                        </p:cTn>
                                        <p:tgtEl>
                                          <p:spTgt spid="4">
                                            <p:txEl>
                                              <p:pRg st="10" end="10"/>
                                            </p:txEl>
                                          </p:spTgt>
                                        </p:tgtEl>
                                        <p:attrNameLst>
                                          <p:attrName>style.visibility</p:attrName>
                                        </p:attrNameLst>
                                      </p:cBhvr>
                                      <p:to>
                                        <p:strVal val="visible"/>
                                      </p:to>
                                    </p:set>
                                    <p:anim calcmode="lin" valueType="num">
                                      <p:cBhvr additive="base">
                                        <p:cTn id="132"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133"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134" fill="hold">
                      <p:stCondLst>
                        <p:cond delay="indefinite"/>
                      </p:stCondLst>
                      <p:childTnLst>
                        <p:par>
                          <p:cTn id="135" fill="hold">
                            <p:stCondLst>
                              <p:cond delay="0"/>
                            </p:stCondLst>
                            <p:childTnLst>
                              <p:par>
                                <p:cTn id="136" presetID="2" presetClass="entr" presetSubtype="4" fill="hold" grpId="0" nodeType="clickEffect">
                                  <p:stCondLst>
                                    <p:cond delay="0"/>
                                  </p:stCondLst>
                                  <p:childTnLst>
                                    <p:set>
                                      <p:cBhvr>
                                        <p:cTn id="137" dur="1" fill="hold">
                                          <p:stCondLst>
                                            <p:cond delay="0"/>
                                          </p:stCondLst>
                                        </p:cTn>
                                        <p:tgtEl>
                                          <p:spTgt spid="5">
                                            <p:txEl>
                                              <p:pRg st="0" end="0"/>
                                            </p:txEl>
                                          </p:spTgt>
                                        </p:tgtEl>
                                        <p:attrNameLst>
                                          <p:attrName>style.visibility</p:attrName>
                                        </p:attrNameLst>
                                      </p:cBhvr>
                                      <p:to>
                                        <p:strVal val="visible"/>
                                      </p:to>
                                    </p:set>
                                    <p:anim calcmode="lin" valueType="num">
                                      <p:cBhvr additive="base">
                                        <p:cTn id="138"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39"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autoUpdateAnimBg="0"/>
      <p:bldP spid="52229" grpId="0" build="p" autoUpdateAnimBg="0"/>
      <p:bldP spid="4" grpId="0" build="p" autoUpdateAnimBg="0"/>
      <p:bldP spid="5" grpId="0" build="p"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tângulo 1"/>
          <p:cNvSpPr>
            <a:spLocks noChangeArrowheads="1"/>
          </p:cNvSpPr>
          <p:nvPr/>
        </p:nvSpPr>
        <p:spPr bwMode="auto">
          <a:xfrm>
            <a:off x="0" y="620713"/>
            <a:ext cx="9007475" cy="6213475"/>
          </a:xfrm>
          <a:prstGeom prst="rect">
            <a:avLst/>
          </a:prstGeom>
          <a:noFill/>
          <a:ln>
            <a:noFill/>
          </a:ln>
          <a:extLst>
            <a:ext uri="{909E8E84-426E-40DD-AFC4-6F175D3DCCD1}"/>
            <a:ext uri="{91240B29-F687-4F45-9708-019B960494DF}"/>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defRPr/>
            </a:pPr>
            <a:r>
              <a:rPr lang="pt-BR" altLang="pt-BR" sz="1300" b="1" dirty="0" smtClean="0"/>
              <a:t>2025</a:t>
            </a:r>
            <a:r>
              <a:rPr lang="pt-BR" altLang="pt-BR" sz="1300" dirty="0" smtClean="0"/>
              <a:t> – XXV Encontro Nacional de Pesquisa em Ciência da Informação – 03 a 07 de novembro de 2025 – IBICT – Rio de </a:t>
            </a:r>
            <a:r>
              <a:rPr lang="pt-BR" altLang="pt-BR" sz="1300" dirty="0" err="1" smtClean="0"/>
              <a:t>Janeiro-RJ</a:t>
            </a:r>
            <a:r>
              <a:rPr lang="pt-BR" altLang="pt-BR" sz="1300" dirty="0" smtClean="0"/>
              <a:t> </a:t>
            </a:r>
            <a:endParaRPr lang="pt-BR" altLang="pt-BR" sz="1300" b="1" dirty="0" smtClean="0"/>
          </a:p>
          <a:p>
            <a:pPr>
              <a:spcBef>
                <a:spcPct val="0"/>
              </a:spcBef>
              <a:buFontTx/>
              <a:buNone/>
              <a:defRPr/>
            </a:pPr>
            <a:endParaRPr lang="pt-BR" altLang="pt-BR" sz="1300" b="1" dirty="0" smtClean="0"/>
          </a:p>
          <a:p>
            <a:pPr>
              <a:spcBef>
                <a:spcPct val="0"/>
              </a:spcBef>
              <a:buFontTx/>
              <a:buNone/>
              <a:defRPr/>
            </a:pPr>
            <a:r>
              <a:rPr lang="pt-BR" altLang="pt-BR" sz="1300" b="1" dirty="0" smtClean="0"/>
              <a:t>2024</a:t>
            </a:r>
            <a:r>
              <a:rPr lang="pt-BR" altLang="pt-BR" sz="1300" dirty="0" smtClean="0"/>
              <a:t> – XXIV Encontro Nacional de Pesquisa em Ciência da Informação – 04 a 09 de novembro de 2024 – UFES – Vitória - ES </a:t>
            </a:r>
            <a:br>
              <a:rPr lang="pt-BR" altLang="pt-BR" sz="1300" dirty="0" smtClean="0"/>
            </a:br>
            <a:r>
              <a:rPr lang="pt-BR" altLang="pt-BR" sz="1300" b="1" dirty="0" smtClean="0"/>
              <a:t>Tema:</a:t>
            </a:r>
            <a:r>
              <a:rPr lang="pt-BR" altLang="pt-BR" sz="1300" dirty="0" smtClean="0"/>
              <a:t> “</a:t>
            </a:r>
            <a:r>
              <a:rPr lang="pt-BR" sz="1300" dirty="0" smtClean="0"/>
              <a:t>Perspectivas contemporâneas na Ciência da Informação”</a:t>
            </a:r>
          </a:p>
          <a:p>
            <a:pPr>
              <a:spcBef>
                <a:spcPct val="0"/>
              </a:spcBef>
              <a:buFontTx/>
              <a:buNone/>
              <a:defRPr/>
            </a:pPr>
            <a:r>
              <a:rPr lang="pt-BR" sz="1300" b="1" dirty="0" smtClean="0"/>
              <a:t>Conferencista: </a:t>
            </a:r>
            <a:r>
              <a:rPr lang="pt-BR" sz="1300" dirty="0" err="1" smtClean="0"/>
              <a:t>Ania</a:t>
            </a:r>
            <a:r>
              <a:rPr lang="pt-BR" sz="1300" dirty="0" smtClean="0"/>
              <a:t> R. Hernández Quintana (Universidade de Havana, Cuba</a:t>
            </a:r>
            <a:r>
              <a:rPr lang="fr-FR" sz="1300" dirty="0" smtClean="0"/>
              <a:t>)</a:t>
            </a:r>
            <a:endParaRPr lang="pt-BR" altLang="pt-BR" sz="1300" dirty="0" smtClean="0"/>
          </a:p>
          <a:p>
            <a:pPr>
              <a:spcBef>
                <a:spcPct val="0"/>
              </a:spcBef>
              <a:buFontTx/>
              <a:buNone/>
              <a:defRPr/>
            </a:pPr>
            <a:endParaRPr lang="pt-BR" altLang="pt-BR" sz="1300" b="1" dirty="0" smtClean="0"/>
          </a:p>
          <a:p>
            <a:pPr>
              <a:spcBef>
                <a:spcPct val="0"/>
              </a:spcBef>
              <a:buFontTx/>
              <a:buNone/>
              <a:defRPr/>
            </a:pPr>
            <a:r>
              <a:rPr lang="pt-BR" altLang="pt-BR" sz="1300" b="1" dirty="0" smtClean="0"/>
              <a:t>2023</a:t>
            </a:r>
            <a:r>
              <a:rPr lang="pt-BR" altLang="pt-BR" sz="1300" dirty="0" smtClean="0"/>
              <a:t> – XXIII Encontro Nacional de Pesquisa em Ciência da Informação – 06 a 10 de novembro de 2023 – UFS – Aracaju - SE </a:t>
            </a:r>
            <a:br>
              <a:rPr lang="pt-BR" altLang="pt-BR" sz="1300" dirty="0" smtClean="0"/>
            </a:br>
            <a:r>
              <a:rPr lang="pt-BR" altLang="pt-BR" sz="1300" b="1" dirty="0" smtClean="0"/>
              <a:t>Tema:</a:t>
            </a:r>
            <a:r>
              <a:rPr lang="pt-BR" altLang="pt-BR" sz="1300" dirty="0" smtClean="0"/>
              <a:t> “</a:t>
            </a:r>
            <a:r>
              <a:rPr lang="pt-BR" sz="1300" dirty="0" smtClean="0"/>
              <a:t>Das mediações às práticas informacionais: contribuições da Ciência da Informação”</a:t>
            </a:r>
          </a:p>
          <a:p>
            <a:pPr>
              <a:spcBef>
                <a:spcPct val="0"/>
              </a:spcBef>
              <a:buFontTx/>
              <a:buNone/>
              <a:defRPr/>
            </a:pPr>
            <a:r>
              <a:rPr lang="pt-BR" sz="1300" b="1" dirty="0" smtClean="0"/>
              <a:t>Conferencista: </a:t>
            </a:r>
            <a:r>
              <a:rPr lang="fr-FR" sz="1300" dirty="0" smtClean="0"/>
              <a:t>Viviane Couzinet (Université Paul Sabattier, Toulouse III)</a:t>
            </a:r>
            <a:endParaRPr lang="pt-BR" altLang="pt-BR" sz="1300" dirty="0" smtClean="0"/>
          </a:p>
          <a:p>
            <a:pPr>
              <a:spcBef>
                <a:spcPct val="0"/>
              </a:spcBef>
              <a:buFontTx/>
              <a:buNone/>
              <a:defRPr/>
            </a:pPr>
            <a:endParaRPr lang="pt-BR" altLang="pt-BR" sz="1300" b="1" dirty="0" smtClean="0">
              <a:latin typeface="+mn-lt"/>
            </a:endParaRPr>
          </a:p>
          <a:p>
            <a:pPr>
              <a:spcBef>
                <a:spcPct val="0"/>
              </a:spcBef>
              <a:buFontTx/>
              <a:buNone/>
              <a:defRPr/>
            </a:pPr>
            <a:r>
              <a:rPr lang="pt-BR" altLang="pt-BR" sz="1300" b="1" dirty="0" smtClean="0">
                <a:latin typeface="+mn-lt"/>
              </a:rPr>
              <a:t>2022</a:t>
            </a:r>
            <a:r>
              <a:rPr lang="pt-BR" altLang="pt-BR" sz="1300" dirty="0" smtClean="0">
                <a:latin typeface="+mn-lt"/>
              </a:rPr>
              <a:t> – XXII Encontro Nacional de Pesquisa em Ciência da Informação – 07 a 11 de novembro de 2022 – UFRGS – Porto Alegre - RS </a:t>
            </a:r>
            <a:br>
              <a:rPr lang="pt-BR" altLang="pt-BR" sz="1300" dirty="0" smtClean="0">
                <a:latin typeface="+mn-lt"/>
              </a:rPr>
            </a:br>
            <a:r>
              <a:rPr lang="pt-BR" altLang="pt-BR" sz="1300" b="1" dirty="0" smtClean="0">
                <a:latin typeface="+mn-lt"/>
              </a:rPr>
              <a:t>Tema: </a:t>
            </a:r>
            <a:r>
              <a:rPr lang="pt-BR" altLang="pt-BR" sz="1300" dirty="0" smtClean="0">
                <a:latin typeface="+mn-lt"/>
              </a:rPr>
              <a:t>“O papel da Ciência da Informação em tempos de desinformação” </a:t>
            </a:r>
          </a:p>
          <a:p>
            <a:pPr>
              <a:buFontTx/>
              <a:buNone/>
              <a:defRPr/>
            </a:pPr>
            <a:r>
              <a:rPr lang="pt-BR" sz="1300" b="1" dirty="0" smtClean="0"/>
              <a:t>Conferencistas:</a:t>
            </a:r>
            <a:r>
              <a:rPr lang="pt-BR" sz="1300" dirty="0" smtClean="0"/>
              <a:t> Pedro </a:t>
            </a:r>
            <a:r>
              <a:rPr lang="pt-BR" sz="1300" dirty="0" err="1" smtClean="0"/>
              <a:t>Hallal</a:t>
            </a:r>
            <a:r>
              <a:rPr lang="pt-BR" sz="1300" dirty="0" smtClean="0"/>
              <a:t> (UFPEL) e </a:t>
            </a:r>
            <a:r>
              <a:rPr lang="pt-BR" sz="1300" dirty="0" err="1" smtClean="0"/>
              <a:t>Mellanie</a:t>
            </a:r>
            <a:r>
              <a:rPr lang="pt-BR" sz="1300" dirty="0" smtClean="0"/>
              <a:t> Fontes-Dutra (UNISINOS) </a:t>
            </a:r>
            <a:endParaRPr lang="pt-BR" altLang="pt-BR" sz="1300" dirty="0" smtClean="0">
              <a:latin typeface="+mn-lt"/>
            </a:endParaRPr>
          </a:p>
          <a:p>
            <a:pPr>
              <a:spcBef>
                <a:spcPct val="0"/>
              </a:spcBef>
              <a:buFontTx/>
              <a:buNone/>
              <a:defRPr/>
            </a:pPr>
            <a:endParaRPr lang="pt-BR" altLang="pt-BR" sz="1300" dirty="0" smtClean="0">
              <a:latin typeface="+mn-lt"/>
            </a:endParaRPr>
          </a:p>
          <a:p>
            <a:pPr>
              <a:spcBef>
                <a:spcPct val="0"/>
              </a:spcBef>
              <a:buFontTx/>
              <a:buNone/>
              <a:defRPr/>
            </a:pPr>
            <a:r>
              <a:rPr lang="pt-BR" altLang="pt-BR" sz="1300" b="1" dirty="0" smtClean="0">
                <a:latin typeface="+mn-lt"/>
              </a:rPr>
              <a:t>2021</a:t>
            </a:r>
            <a:r>
              <a:rPr lang="pt-BR" altLang="pt-BR" sz="1300" dirty="0" smtClean="0">
                <a:latin typeface="+mn-lt"/>
              </a:rPr>
              <a:t> – XXI Encontro Nacional de Pesquisa em Ciência da Informação – 25 a 29 de outubro de 2021 – IBICT/UFRJ – Rio de Janeiro – RJ </a:t>
            </a:r>
            <a:br>
              <a:rPr lang="pt-BR" altLang="pt-BR" sz="1300" dirty="0" smtClean="0">
                <a:latin typeface="+mn-lt"/>
              </a:rPr>
            </a:br>
            <a:r>
              <a:rPr lang="pt-BR" altLang="pt-BR" sz="1300" dirty="0" smtClean="0">
                <a:latin typeface="+mn-lt"/>
              </a:rPr>
              <a:t>Tema: “50 anos de Ciência da Informação no Brasil:  saberes, diversidade e transformação social” </a:t>
            </a:r>
          </a:p>
          <a:p>
            <a:pPr>
              <a:buFontTx/>
              <a:buNone/>
              <a:defRPr/>
            </a:pPr>
            <a:r>
              <a:rPr lang="pt-BR" altLang="pt-BR" sz="1300" b="1" dirty="0" smtClean="0">
                <a:latin typeface="+mn-lt"/>
                <a:ea typeface="Verdana" panose="020B0604030504040204" pitchFamily="34" charset="0"/>
                <a:cs typeface="Verdana" panose="020B0604030504040204" pitchFamily="34" charset="0"/>
              </a:rPr>
              <a:t>Conferencista Abertura:</a:t>
            </a:r>
            <a:r>
              <a:rPr lang="pt-BR" altLang="pt-BR" sz="1300" dirty="0" smtClean="0">
                <a:latin typeface="+mn-lt"/>
                <a:ea typeface="Verdana" panose="020B0604030504040204" pitchFamily="34" charset="0"/>
                <a:cs typeface="Verdana" panose="020B0604030504040204" pitchFamily="34" charset="0"/>
              </a:rPr>
              <a:t> </a:t>
            </a:r>
            <a:r>
              <a:rPr lang="en-US" altLang="pt-BR" sz="1300" dirty="0" smtClean="0">
                <a:latin typeface="+mn-lt"/>
                <a:ea typeface="Verdana" panose="020B0604030504040204" pitchFamily="34" charset="0"/>
                <a:cs typeface="Verdana" panose="020B0604030504040204" pitchFamily="34" charset="0"/>
              </a:rPr>
              <a:t>Maria </a:t>
            </a:r>
            <a:r>
              <a:rPr lang="en-US" altLang="pt-BR" sz="1300" dirty="0" err="1" smtClean="0">
                <a:latin typeface="+mn-lt"/>
                <a:ea typeface="Verdana" panose="020B0604030504040204" pitchFamily="34" charset="0"/>
                <a:cs typeface="Verdana" panose="020B0604030504040204" pitchFamily="34" charset="0"/>
              </a:rPr>
              <a:t>Aparecida</a:t>
            </a:r>
            <a:r>
              <a:rPr lang="en-US" altLang="pt-BR" sz="1300" dirty="0" smtClean="0">
                <a:latin typeface="+mn-lt"/>
                <a:ea typeface="Verdana" panose="020B0604030504040204" pitchFamily="34" charset="0"/>
                <a:cs typeface="Verdana" panose="020B0604030504040204" pitchFamily="34" charset="0"/>
              </a:rPr>
              <a:t> Moura - UFMG</a:t>
            </a:r>
          </a:p>
          <a:p>
            <a:pPr>
              <a:buFontTx/>
              <a:buNone/>
              <a:defRPr/>
            </a:pPr>
            <a:r>
              <a:rPr lang="en-US" altLang="pt-BR" sz="1300" b="1" dirty="0" err="1" smtClean="0">
                <a:latin typeface="+mn-lt"/>
                <a:ea typeface="Verdana" panose="020B0604030504040204" pitchFamily="34" charset="0"/>
                <a:cs typeface="Verdana" panose="020B0604030504040204" pitchFamily="34" charset="0"/>
              </a:rPr>
              <a:t>Título</a:t>
            </a:r>
            <a:r>
              <a:rPr lang="en-US" altLang="pt-BR" sz="1300" b="1" dirty="0" smtClean="0">
                <a:latin typeface="+mn-lt"/>
                <a:ea typeface="Verdana" panose="020B0604030504040204" pitchFamily="34" charset="0"/>
                <a:cs typeface="Verdana" panose="020B0604030504040204" pitchFamily="34" charset="0"/>
              </a:rPr>
              <a:t>: </a:t>
            </a:r>
            <a:r>
              <a:rPr lang="pt-BR" altLang="pt-BR" sz="1300" dirty="0" smtClean="0">
                <a:latin typeface="+mn-lt"/>
              </a:rPr>
              <a:t>Epistemologia da ignorância e a produtividade do discurso colonial em sistemas de organização do conhecimento</a:t>
            </a:r>
          </a:p>
          <a:p>
            <a:pPr>
              <a:spcBef>
                <a:spcPct val="0"/>
              </a:spcBef>
              <a:buFontTx/>
              <a:buNone/>
              <a:defRPr/>
            </a:pPr>
            <a:endParaRPr lang="pt-BR" altLang="pt-BR" sz="1300" b="1" dirty="0" smtClean="0">
              <a:latin typeface="+mn-lt"/>
              <a:ea typeface="Verdana" panose="020B0604030504040204" pitchFamily="34" charset="0"/>
              <a:cs typeface="Verdana" panose="020B0604030504040204" pitchFamily="34" charset="0"/>
            </a:endParaRPr>
          </a:p>
          <a:p>
            <a:pPr>
              <a:spcBef>
                <a:spcPct val="0"/>
              </a:spcBef>
              <a:buFontTx/>
              <a:buNone/>
              <a:defRPr/>
            </a:pPr>
            <a:r>
              <a:rPr lang="pt-BR" altLang="pt-BR" sz="1300" b="1" dirty="0" smtClean="0">
                <a:latin typeface="+mn-lt"/>
                <a:ea typeface="Verdana" panose="020B0604030504040204" pitchFamily="34" charset="0"/>
                <a:cs typeface="Verdana" panose="020B0604030504040204" pitchFamily="34" charset="0"/>
              </a:rPr>
              <a:t>2019 </a:t>
            </a:r>
            <a:r>
              <a:rPr lang="pt-BR" altLang="pt-BR" sz="1300" dirty="0" smtClean="0">
                <a:latin typeface="+mn-lt"/>
                <a:ea typeface="Verdana" panose="020B0604030504040204" pitchFamily="34" charset="0"/>
                <a:cs typeface="Verdana" panose="020B0604030504040204" pitchFamily="34" charset="0"/>
              </a:rPr>
              <a:t>– XX Encontro Nacional de Pesquisa em Ciência da Informação – 21 a 25 de outubro de 2019 – UFSC -Florianópolis – SX </a:t>
            </a:r>
            <a:br>
              <a:rPr lang="pt-BR" altLang="pt-BR" sz="1300" dirty="0" smtClean="0">
                <a:latin typeface="+mn-lt"/>
                <a:ea typeface="Verdana" panose="020B0604030504040204" pitchFamily="34" charset="0"/>
                <a:cs typeface="Verdana" panose="020B0604030504040204" pitchFamily="34" charset="0"/>
              </a:rPr>
            </a:br>
            <a:r>
              <a:rPr lang="pt-BR" altLang="pt-BR" sz="1300" dirty="0" smtClean="0">
                <a:latin typeface="+mn-lt"/>
                <a:ea typeface="Verdana" panose="020B0604030504040204" pitchFamily="34" charset="0"/>
                <a:cs typeface="Verdana" panose="020B0604030504040204" pitchFamily="34" charset="0"/>
              </a:rPr>
              <a:t>Tema: “A Ciência da Informação na era da Ciência de Dados”</a:t>
            </a:r>
          </a:p>
          <a:p>
            <a:pPr>
              <a:spcBef>
                <a:spcPct val="0"/>
              </a:spcBef>
              <a:buFontTx/>
              <a:buNone/>
              <a:defRPr/>
            </a:pPr>
            <a:r>
              <a:rPr lang="pt-BR" altLang="pt-BR" sz="1300" b="1" dirty="0" smtClean="0">
                <a:latin typeface="+mn-lt"/>
                <a:ea typeface="Verdana" panose="020B0604030504040204" pitchFamily="34" charset="0"/>
                <a:cs typeface="Verdana" panose="020B0604030504040204" pitchFamily="34" charset="0"/>
              </a:rPr>
              <a:t>Conferencista Abertura:</a:t>
            </a:r>
            <a:r>
              <a:rPr lang="pt-BR" altLang="pt-BR" sz="1300" dirty="0" smtClean="0">
                <a:latin typeface="+mn-lt"/>
                <a:ea typeface="Verdana" panose="020B0604030504040204" pitchFamily="34" charset="0"/>
                <a:cs typeface="Verdana" panose="020B0604030504040204" pitchFamily="34" charset="0"/>
              </a:rPr>
              <a:t> Luc </a:t>
            </a:r>
            <a:r>
              <a:rPr lang="pt-BR" altLang="pt-BR" sz="1300" dirty="0" err="1" smtClean="0">
                <a:latin typeface="+mn-lt"/>
                <a:ea typeface="Verdana" panose="020B0604030504040204" pitchFamily="34" charset="0"/>
                <a:cs typeface="Verdana" panose="020B0604030504040204" pitchFamily="34" charset="0"/>
              </a:rPr>
              <a:t>Quoniam</a:t>
            </a:r>
            <a:r>
              <a:rPr lang="pt-BR" altLang="pt-BR" sz="1300" dirty="0" smtClean="0">
                <a:latin typeface="+mn-lt"/>
                <a:ea typeface="Verdana" panose="020B0604030504040204" pitchFamily="34" charset="0"/>
                <a:cs typeface="Verdana" panose="020B0604030504040204" pitchFamily="34" charset="0"/>
              </a:rPr>
              <a:t> - </a:t>
            </a:r>
            <a:r>
              <a:rPr lang="pt-BR" altLang="pt-BR" sz="1300" dirty="0" err="1" smtClean="0">
                <a:latin typeface="+mn-lt"/>
                <a:ea typeface="Verdana" panose="020B0604030504040204" pitchFamily="34" charset="0"/>
                <a:cs typeface="Verdana" panose="020B0604030504040204" pitchFamily="34" charset="0"/>
              </a:rPr>
              <a:t>Université</a:t>
            </a:r>
            <a:r>
              <a:rPr lang="pt-BR" altLang="pt-BR" sz="1300" dirty="0" smtClean="0">
                <a:latin typeface="+mn-lt"/>
                <a:ea typeface="Verdana" panose="020B0604030504040204" pitchFamily="34" charset="0"/>
                <a:cs typeface="Verdana" panose="020B0604030504040204" pitchFamily="34" charset="0"/>
              </a:rPr>
              <a:t> </a:t>
            </a:r>
            <a:r>
              <a:rPr lang="pt-BR" altLang="pt-BR" sz="1300" dirty="0" err="1" smtClean="0">
                <a:latin typeface="+mn-lt"/>
                <a:ea typeface="Verdana" panose="020B0604030504040204" pitchFamily="34" charset="0"/>
                <a:cs typeface="Verdana" panose="020B0604030504040204" pitchFamily="34" charset="0"/>
              </a:rPr>
              <a:t>du</a:t>
            </a:r>
            <a:r>
              <a:rPr lang="pt-BR" altLang="pt-BR" sz="1300" dirty="0" smtClean="0">
                <a:latin typeface="+mn-lt"/>
                <a:ea typeface="Verdana" panose="020B0604030504040204" pitchFamily="34" charset="0"/>
                <a:cs typeface="Verdana" panose="020B0604030504040204" pitchFamily="34" charset="0"/>
              </a:rPr>
              <a:t> </a:t>
            </a:r>
            <a:r>
              <a:rPr lang="pt-BR" altLang="pt-BR" sz="1300" dirty="0" err="1" smtClean="0">
                <a:latin typeface="+mn-lt"/>
                <a:ea typeface="Verdana" panose="020B0604030504040204" pitchFamily="34" charset="0"/>
                <a:cs typeface="Verdana" panose="020B0604030504040204" pitchFamily="34" charset="0"/>
              </a:rPr>
              <a:t>Sud</a:t>
            </a:r>
            <a:r>
              <a:rPr lang="pt-BR" altLang="pt-BR" sz="1300" dirty="0" smtClean="0">
                <a:latin typeface="+mn-lt"/>
                <a:ea typeface="Verdana" panose="020B0604030504040204" pitchFamily="34" charset="0"/>
                <a:cs typeface="Verdana" panose="020B0604030504040204" pitchFamily="34" charset="0"/>
              </a:rPr>
              <a:t> Toulon-Var, França</a:t>
            </a:r>
          </a:p>
          <a:p>
            <a:pPr>
              <a:spcBef>
                <a:spcPct val="0"/>
              </a:spcBef>
              <a:buFontTx/>
              <a:buNone/>
              <a:defRPr/>
            </a:pPr>
            <a:r>
              <a:rPr lang="es-ES" altLang="pt-BR" sz="1300" b="1" dirty="0" smtClean="0">
                <a:latin typeface="+mn-lt"/>
                <a:ea typeface="Verdana" panose="020B0604030504040204" pitchFamily="34" charset="0"/>
                <a:cs typeface="Verdana" panose="020B0604030504040204" pitchFamily="34" charset="0"/>
              </a:rPr>
              <a:t>Conferencista </a:t>
            </a:r>
            <a:r>
              <a:rPr lang="es-ES" altLang="pt-BR" sz="1300" b="1" dirty="0" err="1" smtClean="0">
                <a:latin typeface="+mn-lt"/>
                <a:ea typeface="Verdana" panose="020B0604030504040204" pitchFamily="34" charset="0"/>
                <a:cs typeface="Verdana" panose="020B0604030504040204" pitchFamily="34" charset="0"/>
              </a:rPr>
              <a:t>Encerramento</a:t>
            </a:r>
            <a:r>
              <a:rPr lang="es-ES" altLang="pt-BR" sz="1300" b="1" dirty="0" smtClean="0">
                <a:latin typeface="+mn-lt"/>
                <a:ea typeface="Verdana" panose="020B0604030504040204" pitchFamily="34" charset="0"/>
                <a:cs typeface="Verdana" panose="020B0604030504040204" pitchFamily="34" charset="0"/>
              </a:rPr>
              <a:t>: </a:t>
            </a:r>
            <a:r>
              <a:rPr lang="pt-BR" altLang="pt-BR" sz="1300" dirty="0" smtClean="0">
                <a:latin typeface="+mn-lt"/>
                <a:ea typeface="Verdana" panose="020B0604030504040204" pitchFamily="34" charset="0"/>
                <a:cs typeface="Verdana" panose="020B0604030504040204" pitchFamily="34" charset="0"/>
              </a:rPr>
              <a:t>Audrey </a:t>
            </a:r>
            <a:r>
              <a:rPr lang="pt-BR" altLang="pt-BR" sz="1300" dirty="0" err="1" smtClean="0">
                <a:latin typeface="+mn-lt"/>
                <a:ea typeface="Verdana" panose="020B0604030504040204" pitchFamily="34" charset="0"/>
                <a:cs typeface="Verdana" panose="020B0604030504040204" pitchFamily="34" charset="0"/>
              </a:rPr>
              <a:t>Laplante</a:t>
            </a:r>
            <a:r>
              <a:rPr lang="pt-BR" altLang="pt-BR" sz="1300" dirty="0" smtClean="0">
                <a:latin typeface="+mn-lt"/>
                <a:ea typeface="Verdana" panose="020B0604030504040204" pitchFamily="34" charset="0"/>
                <a:cs typeface="Verdana" panose="020B0604030504040204" pitchFamily="34" charset="0"/>
              </a:rPr>
              <a:t> - </a:t>
            </a:r>
            <a:r>
              <a:rPr lang="pt-BR" altLang="pt-BR" sz="1300" dirty="0" err="1" smtClean="0">
                <a:latin typeface="+mn-lt"/>
                <a:ea typeface="Verdana" panose="020B0604030504040204" pitchFamily="34" charset="0"/>
                <a:cs typeface="Verdana" panose="020B0604030504040204" pitchFamily="34" charset="0"/>
              </a:rPr>
              <a:t>Université</a:t>
            </a:r>
            <a:r>
              <a:rPr lang="pt-BR" altLang="pt-BR" sz="1300" dirty="0" smtClean="0">
                <a:latin typeface="+mn-lt"/>
                <a:ea typeface="Verdana" panose="020B0604030504040204" pitchFamily="34" charset="0"/>
                <a:cs typeface="Verdana" panose="020B0604030504040204" pitchFamily="34" charset="0"/>
              </a:rPr>
              <a:t> de Montréal, Canadá </a:t>
            </a:r>
            <a:endParaRPr lang="pt-BR" altLang="pt-BR" sz="1300" b="1" dirty="0" smtClean="0">
              <a:latin typeface="+mn-lt"/>
              <a:ea typeface="Verdana" panose="020B0604030504040204" pitchFamily="34" charset="0"/>
              <a:cs typeface="Verdana" panose="020B0604030504040204" pitchFamily="34" charset="0"/>
            </a:endParaRPr>
          </a:p>
        </p:txBody>
      </p:sp>
      <p:sp>
        <p:nvSpPr>
          <p:cNvPr id="13315" name="Retângulo 2"/>
          <p:cNvSpPr>
            <a:spLocks noChangeArrowheads="1"/>
          </p:cNvSpPr>
          <p:nvPr/>
        </p:nvSpPr>
        <p:spPr bwMode="auto">
          <a:xfrm>
            <a:off x="230188" y="188913"/>
            <a:ext cx="8640762" cy="522287"/>
          </a:xfrm>
          <a:prstGeom prst="rect">
            <a:avLst/>
          </a:prstGeom>
          <a:noFill/>
          <a:ln w="9525">
            <a:noFill/>
            <a:miter lim="800000"/>
            <a:headEnd/>
            <a:tailEnd/>
          </a:ln>
        </p:spPr>
        <p:txBody>
          <a:bodyPr>
            <a:spAutoFit/>
          </a:bodyPr>
          <a:lstStyle/>
          <a:p>
            <a:endParaRPr lang="pt-BR" altLang="pt-BR" sz="1400" b="1">
              <a:solidFill>
                <a:srgbClr val="333333"/>
              </a:solidFill>
              <a:latin typeface="Verdana" pitchFamily="34" charset="0"/>
            </a:endParaRPr>
          </a:p>
          <a:p>
            <a:endParaRPr lang="pt-BR" altLang="pt-BR" sz="1400">
              <a:solidFill>
                <a:srgbClr val="333333"/>
              </a:solidFill>
              <a:latin typeface="Verdana" pitchFamily="34" charset="0"/>
            </a:endParaRPr>
          </a:p>
        </p:txBody>
      </p:sp>
      <p:sp>
        <p:nvSpPr>
          <p:cNvPr id="4" name="Rectangle 2"/>
          <p:cNvSpPr txBox="1">
            <a:spLocks noChangeArrowheads="1"/>
          </p:cNvSpPr>
          <p:nvPr/>
        </p:nvSpPr>
        <p:spPr bwMode="auto">
          <a:xfrm>
            <a:off x="107950" y="115888"/>
            <a:ext cx="8928100" cy="595312"/>
          </a:xfrm>
          <a:prstGeom prst="rect">
            <a:avLst/>
          </a:prstGeom>
          <a:noFill/>
          <a:extLst>
            <a:ext uri="{909E8E84-426E-40DD-AFC4-6F175D3DCCD1}"/>
            <a:ext uri="{91240B29-F687-4F45-9708-019B960494DF}"/>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pt-BR" altLang="pt-BR" sz="2400" kern="0" dirty="0" smtClean="0"/>
              <a:t>Os </a:t>
            </a:r>
            <a:r>
              <a:rPr lang="pt-BR" altLang="pt-BR" sz="2400" kern="0" dirty="0" err="1" smtClean="0"/>
              <a:t>ENANCIBs</a:t>
            </a:r>
            <a:r>
              <a:rPr lang="pt-BR" altLang="pt-BR" sz="2400" kern="0" dirty="0" smtClean="0"/>
              <a:t>: encontros nacionais de pesquisa em CI</a:t>
            </a:r>
          </a:p>
        </p:txBody>
      </p:sp>
      <p:pic>
        <p:nvPicPr>
          <p:cNvPr id="13317" name="Picture 6" descr="Logo Ancib"/>
          <p:cNvPicPr>
            <a:picLocks noChangeAspect="1" noChangeArrowheads="1"/>
          </p:cNvPicPr>
          <p:nvPr/>
        </p:nvPicPr>
        <p:blipFill>
          <a:blip r:embed="rId2" cstate="print"/>
          <a:srcRect/>
          <a:stretch>
            <a:fillRect/>
          </a:stretch>
        </p:blipFill>
        <p:spPr bwMode="auto">
          <a:xfrm>
            <a:off x="8162925" y="5876925"/>
            <a:ext cx="981075" cy="9810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tângulo 1"/>
          <p:cNvSpPr>
            <a:spLocks noChangeArrowheads="1"/>
          </p:cNvSpPr>
          <p:nvPr/>
        </p:nvSpPr>
        <p:spPr bwMode="auto">
          <a:xfrm>
            <a:off x="107950" y="158750"/>
            <a:ext cx="8640763" cy="6653213"/>
          </a:xfrm>
          <a:prstGeom prst="rect">
            <a:avLst/>
          </a:prstGeom>
          <a:noFill/>
          <a:ln w="9525">
            <a:noFill/>
            <a:miter lim="800000"/>
            <a:headEnd/>
            <a:tailEnd/>
          </a:ln>
        </p:spPr>
        <p:txBody>
          <a:bodyPr>
            <a:spAutoFit/>
          </a:bodyPr>
          <a:lstStyle/>
          <a:p>
            <a:r>
              <a:rPr lang="pt-BR" altLang="pt-BR" sz="1300" b="1">
                <a:ea typeface="Verdana" pitchFamily="34" charset="0"/>
                <a:cs typeface="Verdana" pitchFamily="34" charset="0"/>
              </a:rPr>
              <a:t>2018</a:t>
            </a:r>
            <a:r>
              <a:rPr lang="pt-BR" altLang="pt-BR" sz="1300">
                <a:ea typeface="Verdana" pitchFamily="34" charset="0"/>
                <a:cs typeface="Verdana" pitchFamily="34" charset="0"/>
              </a:rPr>
              <a:t> – XIX Encontro Nacional de Pesquisa em Ciência da Informação – 22 a 26 de outubro de 2018 – UEL – Londrina-PR</a:t>
            </a:r>
          </a:p>
          <a:p>
            <a:r>
              <a:rPr lang="pt-BR" altLang="pt-BR" sz="1300" b="1">
                <a:ea typeface="Verdana" pitchFamily="34" charset="0"/>
                <a:cs typeface="Verdana" pitchFamily="34" charset="0"/>
              </a:rPr>
              <a:t>Tema:</a:t>
            </a:r>
            <a:r>
              <a:rPr lang="pt-BR" altLang="pt-BR" sz="1300">
                <a:ea typeface="Verdana" pitchFamily="34" charset="0"/>
                <a:cs typeface="Verdana" pitchFamily="34" charset="0"/>
              </a:rPr>
              <a:t> “Sujeito informacional e as perspectivas atuais em Ciência da Informação” </a:t>
            </a:r>
          </a:p>
          <a:p>
            <a:pPr>
              <a:spcBef>
                <a:spcPct val="20000"/>
              </a:spcBef>
            </a:pPr>
            <a:r>
              <a:rPr lang="pt-BR" altLang="pt-BR" sz="1300" b="1">
                <a:ea typeface="Verdana" pitchFamily="34" charset="0"/>
                <a:cs typeface="Verdana" pitchFamily="34" charset="0"/>
              </a:rPr>
              <a:t>Conferencista Abertura:</a:t>
            </a:r>
            <a:r>
              <a:rPr lang="pt-BR" altLang="pt-BR" sz="1300">
                <a:ea typeface="Verdana" pitchFamily="34" charset="0"/>
                <a:cs typeface="Verdana" pitchFamily="34" charset="0"/>
              </a:rPr>
              <a:t> </a:t>
            </a:r>
            <a:r>
              <a:rPr lang="en-US" altLang="pt-BR" sz="1300">
                <a:ea typeface="Verdana" pitchFamily="34" charset="0"/>
                <a:cs typeface="Verdana" pitchFamily="34" charset="0"/>
              </a:rPr>
              <a:t>Sandra Braman (</a:t>
            </a:r>
            <a:r>
              <a:rPr lang="en-US" altLang="pt-BR" sz="1300" i="1">
                <a:ea typeface="Verdana" pitchFamily="34" charset="0"/>
                <a:cs typeface="Verdana" pitchFamily="34" charset="0"/>
              </a:rPr>
              <a:t>Texas A&amp;M University</a:t>
            </a:r>
            <a:r>
              <a:rPr lang="en-US" altLang="pt-BR" sz="1300">
                <a:ea typeface="Verdana" pitchFamily="34" charset="0"/>
                <a:cs typeface="Verdana" pitchFamily="34" charset="0"/>
              </a:rPr>
              <a:t>) – USA</a:t>
            </a:r>
          </a:p>
          <a:p>
            <a:pPr>
              <a:spcBef>
                <a:spcPct val="20000"/>
              </a:spcBef>
            </a:pPr>
            <a:r>
              <a:rPr lang="en-US" altLang="pt-BR" sz="1300" b="1">
                <a:ea typeface="Verdana" pitchFamily="34" charset="0"/>
                <a:cs typeface="Verdana" pitchFamily="34" charset="0"/>
              </a:rPr>
              <a:t>Título: </a:t>
            </a:r>
            <a:r>
              <a:rPr lang="en-US" altLang="pt-BR" sz="1300">
                <a:ea typeface="Verdana" pitchFamily="34" charset="0"/>
                <a:cs typeface="Verdana" pitchFamily="34" charset="0"/>
              </a:rPr>
              <a:t>Information Science for the Posthuman</a:t>
            </a:r>
          </a:p>
          <a:p>
            <a:pPr>
              <a:spcBef>
                <a:spcPct val="20000"/>
              </a:spcBef>
            </a:pPr>
            <a:r>
              <a:rPr lang="en-US" altLang="pt-BR" sz="1300" b="1">
                <a:ea typeface="Verdana" pitchFamily="34" charset="0"/>
                <a:cs typeface="Verdana" pitchFamily="34" charset="0"/>
              </a:rPr>
              <a:t>Conferencista encerramento: </a:t>
            </a:r>
            <a:r>
              <a:rPr lang="es-ES" altLang="pt-BR" sz="1300">
                <a:ea typeface="Verdana" pitchFamily="34" charset="0"/>
                <a:cs typeface="Verdana" pitchFamily="34" charset="0"/>
              </a:rPr>
              <a:t>Maria José López Huertas (</a:t>
            </a:r>
            <a:r>
              <a:rPr lang="es-ES" altLang="pt-BR" sz="1300" i="1">
                <a:ea typeface="Verdana" pitchFamily="34" charset="0"/>
                <a:cs typeface="Verdana" pitchFamily="34" charset="0"/>
              </a:rPr>
              <a:t>Universidad Granada</a:t>
            </a:r>
            <a:r>
              <a:rPr lang="es-ES" altLang="pt-BR" sz="1300">
                <a:ea typeface="Verdana" pitchFamily="34" charset="0"/>
                <a:cs typeface="Verdana" pitchFamily="34" charset="0"/>
              </a:rPr>
              <a:t>) – Espanha</a:t>
            </a:r>
          </a:p>
          <a:p>
            <a:pPr>
              <a:spcBef>
                <a:spcPct val="20000"/>
              </a:spcBef>
            </a:pPr>
            <a:r>
              <a:rPr lang="pt-BR" altLang="pt-BR" sz="1300" b="1">
                <a:ea typeface="Verdana" pitchFamily="34" charset="0"/>
                <a:cs typeface="Verdana" pitchFamily="34" charset="0"/>
              </a:rPr>
              <a:t>Título:</a:t>
            </a:r>
            <a:r>
              <a:rPr lang="pt-BR" altLang="pt-BR" sz="1300">
                <a:ea typeface="Verdana" pitchFamily="34" charset="0"/>
                <a:cs typeface="Verdana" pitchFamily="34" charset="0"/>
              </a:rPr>
              <a:t> </a:t>
            </a:r>
            <a:r>
              <a:rPr lang="es-ES" altLang="pt-BR" sz="1300">
                <a:ea typeface="Verdana" pitchFamily="34" charset="0"/>
                <a:cs typeface="Verdana" pitchFamily="34" charset="0"/>
              </a:rPr>
              <a:t>El acceso a la información en sistemas multiculturales. Hacia la integración cultural de los usuarios</a:t>
            </a:r>
            <a:endParaRPr lang="pt-BR" altLang="pt-BR" sz="1300">
              <a:ea typeface="Verdana" pitchFamily="34" charset="0"/>
              <a:cs typeface="Verdana" pitchFamily="34" charset="0"/>
            </a:endParaRPr>
          </a:p>
          <a:p>
            <a:endParaRPr lang="pt-BR" altLang="pt-BR" sz="1300" b="1">
              <a:solidFill>
                <a:srgbClr val="333333"/>
              </a:solidFill>
              <a:latin typeface="Verdana" pitchFamily="34" charset="0"/>
            </a:endParaRPr>
          </a:p>
          <a:p>
            <a:r>
              <a:rPr lang="pt-BR" altLang="pt-BR" sz="1300" b="1">
                <a:solidFill>
                  <a:srgbClr val="333333"/>
                </a:solidFill>
                <a:latin typeface="Verdana" pitchFamily="34" charset="0"/>
              </a:rPr>
              <a:t>2017 - </a:t>
            </a:r>
            <a:r>
              <a:rPr lang="pt-BR" altLang="pt-BR" sz="1300">
                <a:solidFill>
                  <a:srgbClr val="333333"/>
                </a:solidFill>
                <a:latin typeface="Verdana" pitchFamily="34" charset="0"/>
              </a:rPr>
              <a:t>XVII Encontro Nacional de Pesquisa em Ciência da Informação – 23 a 27 de outubro de 2017 – Unesp – Marília/SP</a:t>
            </a:r>
          </a:p>
          <a:p>
            <a:r>
              <a:rPr lang="pt-BR" altLang="pt-BR" sz="1300" b="1">
                <a:solidFill>
                  <a:srgbClr val="333333"/>
                </a:solidFill>
                <a:latin typeface="Verdana" pitchFamily="34" charset="0"/>
              </a:rPr>
              <a:t>Tema: “Informação, sociedade e complexidade”</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Dietmar Wolfram - School of Information Studies - University of Wisconsin - Milwaukee - EUA</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The appropriate use of informetric measures in contemporary science: An important role for information scientists” (O uso adequado da Informetria na Ciência contemporânea: um importante papel para os cientistas da informação)</a:t>
            </a:r>
          </a:p>
          <a:p>
            <a:r>
              <a:rPr lang="es-ES" altLang="pt-BR" sz="1300" b="1">
                <a:solidFill>
                  <a:srgbClr val="333333"/>
                </a:solidFill>
                <a:latin typeface="Verdana" pitchFamily="34" charset="0"/>
              </a:rPr>
              <a:t>Conferencista Encerramento: </a:t>
            </a:r>
            <a:r>
              <a:rPr lang="es-ES" altLang="pt-BR" sz="1300">
                <a:solidFill>
                  <a:srgbClr val="333333"/>
                </a:solidFill>
                <a:latin typeface="Verdana" pitchFamily="34" charset="0"/>
              </a:rPr>
              <a:t>Antonio García Gutiérrez - Universidad de Sevilla - España</a:t>
            </a:r>
          </a:p>
          <a:p>
            <a:r>
              <a:rPr lang="es-ES" altLang="pt-BR" sz="1300" b="1">
                <a:solidFill>
                  <a:srgbClr val="333333"/>
                </a:solidFill>
                <a:latin typeface="Verdana" pitchFamily="34" charset="0"/>
              </a:rPr>
              <a:t>Título:</a:t>
            </a:r>
            <a:r>
              <a:rPr lang="es-ES" altLang="pt-BR" sz="1300">
                <a:solidFill>
                  <a:srgbClr val="333333"/>
                </a:solidFill>
                <a:latin typeface="Verdana" pitchFamily="34" charset="0"/>
              </a:rPr>
              <a:t> Todo en pedazos: reflexiones sobre desclasificación y complejidad</a:t>
            </a:r>
          </a:p>
          <a:p>
            <a:endParaRPr lang="pt-BR" altLang="pt-BR" sz="1300" b="1">
              <a:solidFill>
                <a:srgbClr val="333333"/>
              </a:solidFill>
              <a:latin typeface="Verdana" pitchFamily="34" charset="0"/>
            </a:endParaRPr>
          </a:p>
          <a:p>
            <a:r>
              <a:rPr lang="pt-BR" altLang="pt-BR" sz="1300" b="1">
                <a:solidFill>
                  <a:srgbClr val="333333"/>
                </a:solidFill>
                <a:latin typeface="Verdana" pitchFamily="34" charset="0"/>
              </a:rPr>
              <a:t>2016</a:t>
            </a:r>
            <a:r>
              <a:rPr lang="pt-BR" altLang="pt-BR" sz="1300">
                <a:solidFill>
                  <a:srgbClr val="333333"/>
                </a:solidFill>
                <a:latin typeface="Verdana" pitchFamily="34" charset="0"/>
              </a:rPr>
              <a:t> - XVII Encontro Nacional de Pesquisa em Ciência da Informação – 20 a 25 de novembro de 2016 – UFBA – Salvador/BA</a:t>
            </a:r>
            <a:br>
              <a:rPr lang="pt-BR" altLang="pt-BR" sz="1300">
                <a:solidFill>
                  <a:srgbClr val="333333"/>
                </a:solidFill>
                <a:latin typeface="Verdana" pitchFamily="34" charset="0"/>
              </a:rPr>
            </a:br>
            <a:r>
              <a:rPr lang="pt-BR" altLang="pt-BR" sz="1300" b="1">
                <a:solidFill>
                  <a:srgbClr val="333333"/>
                </a:solidFill>
                <a:latin typeface="Verdana" pitchFamily="34" charset="0"/>
              </a:rPr>
              <a:t>Tema: </a:t>
            </a:r>
            <a:r>
              <a:rPr lang="pt-BR" altLang="pt-BR" sz="1300">
                <a:solidFill>
                  <a:srgbClr val="333333"/>
                </a:solidFill>
                <a:latin typeface="Verdana" pitchFamily="34" charset="0"/>
              </a:rPr>
              <a:t>“Descobrimentos da Ciência da Informação: desafios da Multi, Inter e Transdisciplinaridade (MIT)”</a:t>
            </a:r>
          </a:p>
          <a:p>
            <a:r>
              <a:rPr lang="pt-BR" altLang="pt-BR" sz="1300" b="1">
                <a:solidFill>
                  <a:srgbClr val="333333"/>
                </a:solidFill>
                <a:latin typeface="Verdana" pitchFamily="34" charset="0"/>
              </a:rPr>
              <a:t>Conferencista Abertura: </a:t>
            </a:r>
            <a:r>
              <a:rPr lang="pt-BR" altLang="pt-BR" sz="1300">
                <a:solidFill>
                  <a:srgbClr val="333333"/>
                </a:solidFill>
                <a:latin typeface="Verdana" pitchFamily="34" charset="0"/>
              </a:rPr>
              <a:t>Dominique Vinck – Université de Lausanne - Suíça</a:t>
            </a:r>
          </a:p>
          <a:p>
            <a:r>
              <a:rPr lang="pt-BR" altLang="pt-BR" sz="1300" b="1">
                <a:solidFill>
                  <a:srgbClr val="333333"/>
                </a:solidFill>
                <a:latin typeface="Verdana" pitchFamily="34" charset="0"/>
              </a:rPr>
              <a:t>Título: “</a:t>
            </a:r>
            <a:r>
              <a:rPr lang="pt-BR" altLang="pt-BR" sz="1300">
                <a:solidFill>
                  <a:srgbClr val="333333"/>
                </a:solidFill>
                <a:latin typeface="Verdana" pitchFamily="34" charset="0"/>
              </a:rPr>
              <a:t>El papel de los objetos intermediadores en la interdisciplinariedad”</a:t>
            </a:r>
          </a:p>
          <a:p>
            <a:r>
              <a:rPr lang="pt-BR" altLang="pt-BR" sz="1300" b="1">
                <a:solidFill>
                  <a:srgbClr val="333333"/>
                </a:solidFill>
                <a:latin typeface="Verdana" pitchFamily="34" charset="0"/>
              </a:rPr>
              <a:t>Conferencista Encerramento: </a:t>
            </a:r>
            <a:r>
              <a:rPr lang="pt-BR" altLang="pt-BR" sz="1300">
                <a:solidFill>
                  <a:srgbClr val="333333"/>
                </a:solidFill>
                <a:latin typeface="Verdana" pitchFamily="34" charset="0"/>
              </a:rPr>
              <a:t>José Antonio Moreiro-González – Universidad Carlos III de Madrid – Espanha</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“Superación de los límites marcados por la disciplinariedad en el ámbito de la información y documentación”</a:t>
            </a:r>
          </a:p>
          <a:p>
            <a:r>
              <a:rPr lang="pt-BR" altLang="pt-BR" sz="1300" b="1">
                <a:solidFill>
                  <a:srgbClr val="333333"/>
                </a:solidFill>
                <a:latin typeface="Verdana" pitchFamily="34" charset="0"/>
              </a:rPr>
              <a:t>Conferencista Encerramento: </a:t>
            </a:r>
            <a:r>
              <a:rPr lang="pt-BR" altLang="pt-BR" sz="1300">
                <a:solidFill>
                  <a:srgbClr val="333333"/>
                </a:solidFill>
                <a:latin typeface="Verdana" pitchFamily="34" charset="0"/>
              </a:rPr>
              <a:t>Armando Manuel Barreiros Malheiro da Silva – Universidade do Porto – Portugal</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“Que Ciência da Informação precisamos para enfrentar a complexidade?”</a:t>
            </a:r>
          </a:p>
        </p:txBody>
      </p:sp>
      <p:sp>
        <p:nvSpPr>
          <p:cNvPr id="14339" name="Retângulo 2"/>
          <p:cNvSpPr>
            <a:spLocks noChangeArrowheads="1"/>
          </p:cNvSpPr>
          <p:nvPr/>
        </p:nvSpPr>
        <p:spPr bwMode="auto">
          <a:xfrm>
            <a:off x="230188" y="188913"/>
            <a:ext cx="8640762" cy="522287"/>
          </a:xfrm>
          <a:prstGeom prst="rect">
            <a:avLst/>
          </a:prstGeom>
          <a:noFill/>
          <a:ln w="9525">
            <a:noFill/>
            <a:miter lim="800000"/>
            <a:headEnd/>
            <a:tailEnd/>
          </a:ln>
        </p:spPr>
        <p:txBody>
          <a:bodyPr>
            <a:spAutoFit/>
          </a:bodyPr>
          <a:lstStyle/>
          <a:p>
            <a:endParaRPr lang="pt-BR" altLang="pt-BR" sz="1400" b="1">
              <a:solidFill>
                <a:srgbClr val="333333"/>
              </a:solidFill>
              <a:latin typeface="Verdana" pitchFamily="34" charset="0"/>
            </a:endParaRPr>
          </a:p>
          <a:p>
            <a:endParaRPr lang="pt-BR" altLang="pt-BR" sz="1400">
              <a:solidFill>
                <a:srgbClr val="333333"/>
              </a:solidFill>
              <a:latin typeface="Verdana"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tângulo 1"/>
          <p:cNvSpPr>
            <a:spLocks noChangeArrowheads="1"/>
          </p:cNvSpPr>
          <p:nvPr/>
        </p:nvSpPr>
        <p:spPr bwMode="auto">
          <a:xfrm>
            <a:off x="179388" y="404813"/>
            <a:ext cx="8856662" cy="6094412"/>
          </a:xfrm>
          <a:prstGeom prst="rect">
            <a:avLst/>
          </a:prstGeom>
          <a:noFill/>
          <a:ln w="9525">
            <a:noFill/>
            <a:miter lim="800000"/>
            <a:headEnd/>
            <a:tailEnd/>
          </a:ln>
        </p:spPr>
        <p:txBody>
          <a:bodyPr>
            <a:spAutoFit/>
          </a:bodyPr>
          <a:lstStyle/>
          <a:p>
            <a:r>
              <a:rPr lang="pt-BR" altLang="pt-BR" sz="1300" b="1">
                <a:solidFill>
                  <a:srgbClr val="333333"/>
                </a:solidFill>
                <a:latin typeface="Verdana" pitchFamily="34" charset="0"/>
              </a:rPr>
              <a:t>2015 - </a:t>
            </a:r>
            <a:r>
              <a:rPr lang="pt-BR" altLang="pt-BR" sz="1300">
                <a:solidFill>
                  <a:srgbClr val="333333"/>
                </a:solidFill>
                <a:latin typeface="Verdana" pitchFamily="34" charset="0"/>
              </a:rPr>
              <a:t>XVI Encontro Nacional de Pesquisa em Ciência da Informação – 26 a 30 de outubro de 2015 – UFPB – João Pessoa/PB</a:t>
            </a:r>
          </a:p>
          <a:p>
            <a:r>
              <a:rPr lang="pt-BR" altLang="pt-BR" sz="1300" b="1">
                <a:solidFill>
                  <a:srgbClr val="333333"/>
                </a:solidFill>
                <a:latin typeface="Verdana" pitchFamily="34" charset="0"/>
              </a:rPr>
              <a:t>Tema: </a:t>
            </a:r>
            <a:r>
              <a:rPr lang="pt-BR" altLang="pt-BR" sz="1300">
                <a:solidFill>
                  <a:srgbClr val="333333"/>
                </a:solidFill>
                <a:latin typeface="Verdana" pitchFamily="34" charset="0"/>
              </a:rPr>
              <a:t>“Informação, Memória e Patrimônio: do documento às redes”</a:t>
            </a:r>
          </a:p>
          <a:p>
            <a:r>
              <a:rPr lang="pt-BR" altLang="pt-BR" sz="1300" b="1">
                <a:solidFill>
                  <a:srgbClr val="333333"/>
                </a:solidFill>
                <a:latin typeface="Verdana" pitchFamily="34" charset="0"/>
              </a:rPr>
              <a:t>Conferencista Abertura: </a:t>
            </a:r>
            <a:r>
              <a:rPr lang="pt-BR" altLang="pt-BR" sz="1300">
                <a:solidFill>
                  <a:srgbClr val="333333"/>
                </a:solidFill>
                <a:latin typeface="Verdana" pitchFamily="34" charset="0"/>
              </a:rPr>
              <a:t>Julieta Cuéllar - Global Networks Program Manager - International Coalition of Sites of Conscience</a:t>
            </a:r>
          </a:p>
          <a:p>
            <a:r>
              <a:rPr lang="pt-BR" altLang="pt-BR" sz="1300" b="1">
                <a:solidFill>
                  <a:srgbClr val="333333"/>
                </a:solidFill>
                <a:latin typeface="Verdana" pitchFamily="34" charset="0"/>
              </a:rPr>
              <a:t>Título: </a:t>
            </a:r>
            <a:r>
              <a:rPr lang="pt-BR" altLang="pt-BR" sz="1300">
                <a:solidFill>
                  <a:srgbClr val="333333"/>
                </a:solidFill>
                <a:latin typeface="Verdana" pitchFamily="34" charset="0"/>
              </a:rPr>
              <a:t>“?”</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2014 -</a:t>
            </a:r>
            <a:r>
              <a:rPr lang="pt-BR" altLang="pt-BR" sz="1300">
                <a:solidFill>
                  <a:srgbClr val="333333"/>
                </a:solidFill>
                <a:latin typeface="Verdana" pitchFamily="34" charset="0"/>
              </a:rPr>
              <a:t> XV Encontro Nacional de Pesquisa em Ciência da Informação - 27 a 31 de outubro de 2014 – UFMG – Belo Horizonte – MG</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“Além das ‘nuvens’: expandindo as fronteiras da Ciência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Jian Qin - Syracuse University – Estados Unidos</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a:t>
            </a:r>
            <a:r>
              <a:rPr lang="pt-BR" altLang="pt-BR" sz="1300" i="1">
                <a:solidFill>
                  <a:srgbClr val="333333"/>
                </a:solidFill>
                <a:latin typeface="Verdana" pitchFamily="34" charset="0"/>
              </a:rPr>
              <a:t>Data-Driven Research, Data Infrastructure Services, and Challenges for Information Science”</a:t>
            </a:r>
            <a:endParaRPr lang="pt-BR" altLang="pt-BR" sz="1300">
              <a:solidFill>
                <a:srgbClr val="333333"/>
              </a:solidFill>
              <a:latin typeface="Verdana" pitchFamily="34" charset="0"/>
            </a:endParaRPr>
          </a:p>
          <a:p>
            <a:endParaRPr lang="pt-BR" altLang="pt-BR" sz="1300" b="1">
              <a:solidFill>
                <a:srgbClr val="333333"/>
              </a:solidFill>
              <a:latin typeface="Verdana" pitchFamily="34" charset="0"/>
            </a:endParaRPr>
          </a:p>
          <a:p>
            <a:r>
              <a:rPr lang="pt-BR" altLang="pt-BR" sz="1300" b="1">
                <a:solidFill>
                  <a:srgbClr val="333333"/>
                </a:solidFill>
                <a:latin typeface="Verdana" pitchFamily="34" charset="0"/>
              </a:rPr>
              <a:t>2013 - </a:t>
            </a:r>
            <a:r>
              <a:rPr lang="pt-BR" altLang="pt-BR" sz="1300">
                <a:solidFill>
                  <a:srgbClr val="333333"/>
                </a:solidFill>
                <a:latin typeface="Verdana" pitchFamily="34" charset="0"/>
              </a:rPr>
              <a:t>XIV Encontro Nacional de Pesquisa em Ciência da Informação – 29 de outubro a 1 de novembro de 2013 – UFSC – Florianópolis/SC</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“Informação e interação: ampliando perspectivas para o desenvolvimento humano”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Juan Carlos Fernandez Molina - Universidad de Granada – Espanha</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“O uso ético e legal da informação no meio acadêmico</a:t>
            </a:r>
            <a:r>
              <a:rPr lang="pt-BR" altLang="pt-BR" sz="1300" i="1">
                <a:solidFill>
                  <a:srgbClr val="333333"/>
                </a:solidFill>
                <a:latin typeface="Verdana" pitchFamily="34" charset="0"/>
              </a:rPr>
              <a:t>”</a:t>
            </a:r>
            <a:endParaRPr lang="pt-BR" altLang="pt-BR" sz="1300">
              <a:solidFill>
                <a:srgbClr val="333333"/>
              </a:solidFill>
              <a:latin typeface="Verdana" pitchFamily="34" charset="0"/>
            </a:endParaRP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2012 - </a:t>
            </a:r>
            <a:r>
              <a:rPr lang="pt-BR" altLang="pt-BR" sz="1300">
                <a:solidFill>
                  <a:srgbClr val="333333"/>
                </a:solidFill>
                <a:latin typeface="Verdana" pitchFamily="34" charset="0"/>
              </a:rPr>
              <a:t>XIII Encontro Nacional de Pesquisa em Ciência da Informação – 28 a 31 de outubro de 2012 – Fiocruz – Rio de Janeiro/RJ</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“A sociedade em rede para a inovação e o desenvolvimento humano”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Judith Sutz – Universidad de la Republica – Uruguai</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“Conocimento, innovación e inclusión social. Potencialidades y límites de la sociedad en red”</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2011 - </a:t>
            </a:r>
            <a:r>
              <a:rPr lang="pt-BR" altLang="pt-BR" sz="1300">
                <a:solidFill>
                  <a:srgbClr val="333333"/>
                </a:solidFill>
                <a:latin typeface="Verdana" pitchFamily="34" charset="0"/>
              </a:rPr>
              <a:t>XII Encontro Nacional de Pesquisa em Ciência da Informação – 23 a 26 de outubro de 2011 – UnB – Brasília/DF</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“Políticas de Informação para a Sociedade”</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Chaim Zins - Knowledge Mapping Research - Israel</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“10 Pillars of Knowledge”</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tângulo 1"/>
          <p:cNvSpPr>
            <a:spLocks noChangeArrowheads="1"/>
          </p:cNvSpPr>
          <p:nvPr/>
        </p:nvSpPr>
        <p:spPr bwMode="auto">
          <a:xfrm>
            <a:off x="107950" y="404813"/>
            <a:ext cx="8964613" cy="6294437"/>
          </a:xfrm>
          <a:prstGeom prst="rect">
            <a:avLst/>
          </a:prstGeom>
          <a:noFill/>
          <a:ln w="9525">
            <a:noFill/>
            <a:miter lim="800000"/>
            <a:headEnd/>
            <a:tailEnd/>
          </a:ln>
        </p:spPr>
        <p:txBody>
          <a:bodyPr>
            <a:spAutoFit/>
          </a:bodyPr>
          <a:lstStyle/>
          <a:p>
            <a:r>
              <a:rPr lang="pt-BR" altLang="pt-BR" sz="1300" b="1">
                <a:solidFill>
                  <a:srgbClr val="333333"/>
                </a:solidFill>
                <a:latin typeface="Verdana" pitchFamily="34" charset="0"/>
              </a:rPr>
              <a:t>2010 -</a:t>
            </a:r>
            <a:r>
              <a:rPr lang="pt-BR" altLang="pt-BR" sz="1300">
                <a:solidFill>
                  <a:srgbClr val="333333"/>
                </a:solidFill>
                <a:latin typeface="Verdana" pitchFamily="34" charset="0"/>
              </a:rPr>
              <a:t> XI Encontro Nacional de Pesquisa em Ciência da Informação – 25 a 28 de outubro de 2010 – IBICT/UFRJ; Fiocruz; UNIRIO – Rio de Janeiro/RJ</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“Inovação e inclusão social: questões contemporâneas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Nicholas J. Belkin - The State University of New </a:t>
            </a:r>
            <a:r>
              <a:rPr lang="pt-BR" altLang="pt-BR" sz="1300" i="1">
                <a:solidFill>
                  <a:srgbClr val="333333"/>
                </a:solidFill>
                <a:latin typeface="Verdana" pitchFamily="34" charset="0"/>
              </a:rPr>
              <a:t>Jersey – EUA</a:t>
            </a:r>
            <a:endParaRPr lang="pt-BR" altLang="pt-BR" sz="1300">
              <a:solidFill>
                <a:srgbClr val="333333"/>
              </a:solidFill>
              <a:latin typeface="Verdana" pitchFamily="34" charset="0"/>
            </a:endParaRP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“Desafios para a busca de informação de pesquisa no Século 21”</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2009 - </a:t>
            </a:r>
            <a:r>
              <a:rPr lang="pt-BR" altLang="pt-BR" sz="1300">
                <a:solidFill>
                  <a:srgbClr val="333333"/>
                </a:solidFill>
                <a:latin typeface="Verdana" pitchFamily="34" charset="0"/>
              </a:rPr>
              <a:t>X Encontro Nacional de Pesquisa em Ciência da Informação – 25 a 28 de outubro de 2009 – UFPB – João Pessoa/PB</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“A responsabilidade social da Ciência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Lena Vânia Ribeiro Pinheiro – IBICT – Brasil</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“A responsabilidade social da Ciência da Informação”</a:t>
            </a:r>
          </a:p>
          <a:p>
            <a:r>
              <a:rPr lang="pt-BR" altLang="pt-BR" sz="1300" b="1">
                <a:solidFill>
                  <a:srgbClr val="333333"/>
                </a:solidFill>
                <a:latin typeface="Verdana" pitchFamily="34" charset="0"/>
              </a:rPr>
              <a:t>Conferencista Encerramento:</a:t>
            </a:r>
            <a:r>
              <a:rPr lang="pt-BR" altLang="pt-BR" sz="1300">
                <a:solidFill>
                  <a:srgbClr val="333333"/>
                </a:solidFill>
                <a:latin typeface="Verdana" pitchFamily="34" charset="0"/>
              </a:rPr>
              <a:t> Fernanda Ribeiro – Universidade do Porto - Portugal</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“O papel mediador da Ciência da Informação na construção da sociedade em rede”</a:t>
            </a:r>
          </a:p>
          <a:p>
            <a:endParaRPr lang="pt-BR" altLang="pt-BR" sz="1300" b="1">
              <a:solidFill>
                <a:srgbClr val="333333"/>
              </a:solidFill>
              <a:latin typeface="Verdana" pitchFamily="34" charset="0"/>
            </a:endParaRPr>
          </a:p>
          <a:p>
            <a:r>
              <a:rPr lang="pt-BR" altLang="pt-BR" sz="1300" b="1">
                <a:solidFill>
                  <a:srgbClr val="333333"/>
                </a:solidFill>
                <a:latin typeface="Verdana" pitchFamily="34" charset="0"/>
              </a:rPr>
              <a:t>2008 - </a:t>
            </a:r>
            <a:r>
              <a:rPr lang="pt-BR" altLang="pt-BR" sz="1300">
                <a:solidFill>
                  <a:srgbClr val="333333"/>
                </a:solidFill>
                <a:latin typeface="Verdana" pitchFamily="34" charset="0"/>
              </a:rPr>
              <a:t>IX Encontro Nacional de Pesquisa em Ciência da Informação – 28 de setembro a 1 de outubro de 2008 – USP – São Paulo/SP</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“Diversidade cultural e políticas de informação”</a:t>
            </a:r>
            <a:r>
              <a:rPr lang="pt-BR" altLang="pt-BR" sz="1300"/>
              <a:t/>
            </a:r>
            <a:br>
              <a:rPr lang="pt-BR" altLang="pt-BR" sz="1300"/>
            </a:br>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Miguel Ángel Rendón Rojas - Universidad Nacional Autónoma de México (UNAM) - México</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“La Ciencia de la Información en medio de la lucha de contrarios de la sociedad actual: multiculturalismo y globalización, algunas implicaciones teóricas, prácticas y éticas”</a:t>
            </a:r>
          </a:p>
          <a:p>
            <a:r>
              <a:rPr lang="pt-BR" altLang="pt-BR" sz="1300" b="1">
                <a:solidFill>
                  <a:srgbClr val="333333"/>
                </a:solidFill>
                <a:latin typeface="Verdana" pitchFamily="34" charset="0"/>
              </a:rPr>
              <a:t>Mesa Redonda Encerramento:</a:t>
            </a:r>
            <a:r>
              <a:rPr lang="pt-BR" altLang="pt-BR" sz="1300">
                <a:solidFill>
                  <a:srgbClr val="333333"/>
                </a:solidFill>
                <a:latin typeface="Verdana" pitchFamily="34" charset="0"/>
              </a:rPr>
              <a:t> Olga Pombo - Universidade de Lisboa – Portugal / Aldo de Albuquerque Barreto – IBICT/UFRJ – Brasil</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“Diversidade cultural e multiculturalismo informacional”</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2007 - </a:t>
            </a:r>
            <a:r>
              <a:rPr lang="pt-BR" altLang="pt-BR" sz="1300">
                <a:solidFill>
                  <a:srgbClr val="333333"/>
                </a:solidFill>
                <a:latin typeface="Verdana" pitchFamily="34" charset="0"/>
              </a:rPr>
              <a:t>VIII Encontro Nacional de Pesquisa em Ciência da Informação – 28 a 31 de outubro de 2007 – UFBA – Salvador/BA</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“Promovendo a inserção internacional da pesquisa brasileira em Ciência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Birger Hjørland - Royal School of Library and Information Science - Dinamarca</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“Theoretical foundation of Knowledge Organization: ‘Positivism’ versus ‘Pragmatism’”</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tângulo 1"/>
          <p:cNvSpPr>
            <a:spLocks noChangeArrowheads="1"/>
          </p:cNvSpPr>
          <p:nvPr/>
        </p:nvSpPr>
        <p:spPr bwMode="auto">
          <a:xfrm>
            <a:off x="179388" y="188913"/>
            <a:ext cx="8856662" cy="6294437"/>
          </a:xfrm>
          <a:prstGeom prst="rect">
            <a:avLst/>
          </a:prstGeom>
          <a:noFill/>
          <a:ln w="9525">
            <a:noFill/>
            <a:miter lim="800000"/>
            <a:headEnd/>
            <a:tailEnd/>
          </a:ln>
        </p:spPr>
        <p:txBody>
          <a:bodyPr>
            <a:spAutoFit/>
          </a:bodyPr>
          <a:lstStyle/>
          <a:p>
            <a:r>
              <a:rPr lang="pt-BR" altLang="pt-BR" sz="1300" b="1">
                <a:solidFill>
                  <a:srgbClr val="333333"/>
                </a:solidFill>
                <a:latin typeface="Verdana" pitchFamily="34" charset="0"/>
              </a:rPr>
              <a:t>2006 - </a:t>
            </a:r>
            <a:r>
              <a:rPr lang="pt-BR" altLang="pt-BR" sz="1300">
                <a:solidFill>
                  <a:srgbClr val="333333"/>
                </a:solidFill>
                <a:latin typeface="Verdana" pitchFamily="34" charset="0"/>
              </a:rPr>
              <a:t>VII Encontro Nacional de Pesquisa em Ciência da Informação – 19 a 22 de novembro de 2006 – Unesp – Marília/SP</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“A dimensão epistemológica da Ciência da Informação e suas interfaces técnicas, políticas e institucionais nos processos de produção, acesso e disseminação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Bernd Frohmann - University of Western Ontario – Canadá</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“The public, material and social aspects of information in the contemporaneity”</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2005 - </a:t>
            </a:r>
            <a:r>
              <a:rPr lang="pt-BR" altLang="pt-BR" sz="1300">
                <a:solidFill>
                  <a:srgbClr val="333333"/>
                </a:solidFill>
                <a:latin typeface="Verdana" pitchFamily="34" charset="0"/>
              </a:rPr>
              <a:t>VI</a:t>
            </a:r>
            <a:r>
              <a:rPr lang="pt-BR" altLang="pt-BR" sz="1300" b="1">
                <a:solidFill>
                  <a:srgbClr val="333333"/>
                </a:solidFill>
                <a:latin typeface="Verdana" pitchFamily="34" charset="0"/>
              </a:rPr>
              <a:t> </a:t>
            </a:r>
            <a:r>
              <a:rPr lang="pt-BR" altLang="pt-BR" sz="1300">
                <a:solidFill>
                  <a:srgbClr val="333333"/>
                </a:solidFill>
                <a:latin typeface="Verdana" pitchFamily="34" charset="0"/>
              </a:rPr>
              <a:t>Encontro Nacional de Pesquisa em Ciência da Informação – 28 a 30 de novembro de 2005 – UFSC – Florianópolis/SC</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“A política científica e os desafios da sociedade da informação”</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Francisco Javier García Marco – Universidad de Zaragoza - Espanha</a:t>
            </a:r>
          </a:p>
          <a:p>
            <a:r>
              <a:rPr lang="pt-BR" altLang="pt-BR" sz="1300" b="1">
                <a:solidFill>
                  <a:srgbClr val="333333"/>
                </a:solidFill>
                <a:latin typeface="Verdana" pitchFamily="34" charset="0"/>
              </a:rPr>
              <a:t>Título: </a:t>
            </a:r>
            <a:r>
              <a:rPr lang="pt-BR" altLang="pt-BR" sz="1300">
                <a:solidFill>
                  <a:srgbClr val="333333"/>
                </a:solidFill>
                <a:latin typeface="Verdana" pitchFamily="34" charset="0"/>
              </a:rPr>
              <a:t>“Política cientifica e os desafios do conhecimento”</a:t>
            </a:r>
          </a:p>
          <a:p>
            <a:endParaRPr lang="pt-BR" altLang="pt-BR" sz="1300" b="1">
              <a:solidFill>
                <a:srgbClr val="333333"/>
              </a:solidFill>
              <a:latin typeface="Verdana" pitchFamily="34" charset="0"/>
            </a:endParaRPr>
          </a:p>
          <a:p>
            <a:r>
              <a:rPr lang="pt-BR" altLang="pt-BR" sz="1300" b="1">
                <a:solidFill>
                  <a:srgbClr val="333333"/>
                </a:solidFill>
                <a:latin typeface="Verdana" pitchFamily="34" charset="0"/>
              </a:rPr>
              <a:t>2003 - </a:t>
            </a:r>
            <a:r>
              <a:rPr lang="pt-BR" altLang="pt-BR" sz="1300">
                <a:solidFill>
                  <a:srgbClr val="333333"/>
                </a:solidFill>
                <a:latin typeface="Verdana" pitchFamily="34" charset="0"/>
              </a:rPr>
              <a:t>V Encontro Nacional de Pesquisa em Ciência da Informação – 10 a 14 de novembro de 2003 – UFMG – Belo Horizonte/MG</a:t>
            </a:r>
          </a:p>
          <a:p>
            <a:r>
              <a:rPr lang="pt-BR" altLang="pt-BR" sz="1300" b="1">
                <a:solidFill>
                  <a:srgbClr val="333333"/>
                </a:solidFill>
                <a:latin typeface="Verdana" pitchFamily="34" charset="0"/>
              </a:rPr>
              <a:t>Tema:</a:t>
            </a:r>
            <a:r>
              <a:rPr lang="pt-BR" altLang="pt-BR" sz="1300">
                <a:solidFill>
                  <a:srgbClr val="333333"/>
                </a:solidFill>
                <a:latin typeface="Verdana" pitchFamily="34" charset="0"/>
              </a:rPr>
              <a:t> “Informação, conhecimento e transdisciplinaridade”</a:t>
            </a:r>
          </a:p>
          <a:p>
            <a:r>
              <a:rPr lang="pt-BR" altLang="pt-BR" sz="1300" b="1">
                <a:solidFill>
                  <a:srgbClr val="333333"/>
                </a:solidFill>
                <a:latin typeface="Verdana" pitchFamily="34" charset="0"/>
              </a:rPr>
              <a:t>Conferencista Abertura:</a:t>
            </a:r>
            <a:r>
              <a:rPr lang="pt-BR" altLang="pt-BR" sz="1300">
                <a:solidFill>
                  <a:srgbClr val="333333"/>
                </a:solidFill>
                <a:latin typeface="Verdana" pitchFamily="34" charset="0"/>
              </a:rPr>
              <a:t> Rafael Capurro - Hochschule der Medien Stuttgart - Alemanha</a:t>
            </a:r>
          </a:p>
          <a:p>
            <a:r>
              <a:rPr lang="pt-BR" altLang="pt-BR" sz="1300" b="1">
                <a:solidFill>
                  <a:srgbClr val="333333"/>
                </a:solidFill>
                <a:latin typeface="Verdana" pitchFamily="34" charset="0"/>
              </a:rPr>
              <a:t>Título:</a:t>
            </a:r>
            <a:r>
              <a:rPr lang="pt-BR" altLang="pt-BR" sz="1300">
                <a:solidFill>
                  <a:srgbClr val="333333"/>
                </a:solidFill>
                <a:latin typeface="Verdana" pitchFamily="34" charset="0"/>
              </a:rPr>
              <a:t> “Epistemologia e Ciência da Informação”</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2000 - </a:t>
            </a:r>
            <a:r>
              <a:rPr lang="pt-BR" altLang="pt-BR" sz="1300">
                <a:solidFill>
                  <a:srgbClr val="333333"/>
                </a:solidFill>
                <a:latin typeface="Verdana" pitchFamily="34" charset="0"/>
              </a:rPr>
              <a:t>IV Encontro Nacional de Pesquisa em Ciência da Informação – 6 a 10 de novembro de 2000 – UnB – Brasília/DF</a:t>
            </a:r>
          </a:p>
          <a:p>
            <a:r>
              <a:rPr lang="pt-BR" altLang="pt-BR" sz="1300" b="1">
                <a:solidFill>
                  <a:srgbClr val="333333"/>
                </a:solidFill>
                <a:latin typeface="Verdana" pitchFamily="34" charset="0"/>
              </a:rPr>
              <a:t>Tema: </a:t>
            </a:r>
            <a:r>
              <a:rPr lang="pt-BR" altLang="pt-BR" sz="1300">
                <a:solidFill>
                  <a:srgbClr val="333333"/>
                </a:solidFill>
                <a:latin typeface="Verdana" pitchFamily="34" charset="0"/>
              </a:rPr>
              <a:t>“Conhecimento para o Século XXI: a pesquisa na construção da Sociedade da Informação”</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1997 - </a:t>
            </a:r>
            <a:r>
              <a:rPr lang="pt-BR" altLang="pt-BR" sz="1300">
                <a:solidFill>
                  <a:srgbClr val="333333"/>
                </a:solidFill>
                <a:latin typeface="Verdana" pitchFamily="34" charset="0"/>
              </a:rPr>
              <a:t>III Encontro Nacional de Pesquisa em Ciência da Informação – 10 a 12 de setembro de 1997 – IBICT/UFRJ – Rio de Janeiro/RJ</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1995 - </a:t>
            </a:r>
            <a:r>
              <a:rPr lang="pt-BR" altLang="pt-BR" sz="1300">
                <a:solidFill>
                  <a:srgbClr val="333333"/>
                </a:solidFill>
                <a:latin typeface="Verdana" pitchFamily="34" charset="0"/>
              </a:rPr>
              <a:t>II Encontro Nacional de Pesquisa em Ciência da Informação – 22 a 24 de novembro de 1995 – PUC-Campinas – Valinhos/SP</a:t>
            </a:r>
          </a:p>
          <a:p>
            <a:r>
              <a:rPr lang="pt-BR" altLang="pt-BR" sz="1300">
                <a:solidFill>
                  <a:srgbClr val="333333"/>
                </a:solidFill>
                <a:latin typeface="Verdana" pitchFamily="34" charset="0"/>
              </a:rPr>
              <a:t> </a:t>
            </a:r>
          </a:p>
          <a:p>
            <a:r>
              <a:rPr lang="pt-BR" altLang="pt-BR" sz="1300" b="1">
                <a:solidFill>
                  <a:srgbClr val="333333"/>
                </a:solidFill>
                <a:latin typeface="Verdana" pitchFamily="34" charset="0"/>
              </a:rPr>
              <a:t>1994 - </a:t>
            </a:r>
            <a:r>
              <a:rPr lang="pt-BR" altLang="pt-BR" sz="1300">
                <a:solidFill>
                  <a:srgbClr val="333333"/>
                </a:solidFill>
                <a:latin typeface="Verdana" pitchFamily="34" charset="0"/>
              </a:rPr>
              <a:t>I Encontro Nacional de Pesquisa em Ciência da Informação – 8 a 10 de abril de 1994 – UFMG – Belo Horizonte/MG</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393700" y="0"/>
            <a:ext cx="8229600" cy="54927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pt-BR" altLang="pt-BR" sz="3200" smtClean="0"/>
              <a:t>PPGCIs</a:t>
            </a:r>
          </a:p>
        </p:txBody>
      </p:sp>
      <p:sp>
        <p:nvSpPr>
          <p:cNvPr id="18435" name="Retângulo 2"/>
          <p:cNvSpPr>
            <a:spLocks noChangeArrowheads="1"/>
          </p:cNvSpPr>
          <p:nvPr/>
        </p:nvSpPr>
        <p:spPr bwMode="auto">
          <a:xfrm>
            <a:off x="115888" y="620713"/>
            <a:ext cx="8785225" cy="6186487"/>
          </a:xfrm>
          <a:prstGeom prst="rect">
            <a:avLst/>
          </a:prstGeom>
          <a:noFill/>
          <a:ln w="9525">
            <a:noFill/>
            <a:miter lim="800000"/>
            <a:headEnd/>
            <a:tailEnd/>
          </a:ln>
        </p:spPr>
        <p:txBody>
          <a:bodyPr>
            <a:spAutoFit/>
          </a:bodyPr>
          <a:lstStyle/>
          <a:p>
            <a:r>
              <a:rPr lang="pt-BR" altLang="pt-BR" sz="1400">
                <a:solidFill>
                  <a:srgbClr val="333333"/>
                </a:solidFill>
                <a:latin typeface="Verdana" pitchFamily="34" charset="0"/>
                <a:ea typeface="Verdana" pitchFamily="34" charset="0"/>
                <a:cs typeface="Verdana" pitchFamily="34" charset="0"/>
              </a:rPr>
              <a:t>IBICT/UFRJ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2"/>
              </a:rPr>
              <a:t>http://www.ppgci.ufrj.br/pt/</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UEL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3"/>
              </a:rPr>
              <a:t>http://www.uel.br/pos/ppgci/</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UFBA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4"/>
              </a:rPr>
              <a:t>https://ppgci.ufba.br/</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UFC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5"/>
              </a:rPr>
              <a:t>http://departamentos.ufc.br/cienciasdainformacao/pos-graduacao-em-ciencia-da-informacao/</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UFF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6"/>
              </a:rPr>
              <a:t>http://www.ci.uff.br/ppgci/</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UFMG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7"/>
              </a:rPr>
              <a:t>http://ppgci.eci.ufmg.br/</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UFPB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8"/>
              </a:rPr>
              <a:t>http://www.ccsa.ufpb.br/dci/contents/paginas/programa-de-pos-graduacao-em-ciencia-da-informacao</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UFPE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9"/>
              </a:rPr>
              <a:t>https://www.ufpe.br/ppgci/index.php?option=com_content&amp;view=article&amp;id=300&amp;Itemid=175</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UFSC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0"/>
              </a:rPr>
              <a:t>http://pgcin.paginas.ufsc.br/</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UFSCar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1"/>
              </a:rPr>
              <a:t>http://www.ppgci.ufscar.br/</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UnB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2"/>
              </a:rPr>
              <a:t>http://www.ppgcinf.fci.unb.br/</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UNESP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3"/>
              </a:rPr>
              <a:t>http://www.marilia.unesp.br/#!/posci</a:t>
            </a:r>
            <a:endParaRPr lang="pt-BR" altLang="pt-BR" sz="1400">
              <a:solidFill>
                <a:srgbClr val="333333"/>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USP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4"/>
              </a:rPr>
              <a:t>http://www3.eca.usp.br/pos/ppgci</a:t>
            </a:r>
            <a:endParaRPr lang="pt-BR" altLang="pt-BR" sz="1400" u="sng">
              <a:solidFill>
                <a:srgbClr val="006699"/>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UFRGS - Programa de Pós-Graduação em Ciência da Informação - </a:t>
            </a:r>
            <a:r>
              <a:rPr lang="pt-BR" altLang="pt-BR" sz="1400" u="sng">
                <a:solidFill>
                  <a:srgbClr val="006699"/>
                </a:solidFill>
                <a:latin typeface="Verdana" pitchFamily="34" charset="0"/>
                <a:ea typeface="Verdana" pitchFamily="34" charset="0"/>
                <a:cs typeface="Verdana" pitchFamily="34" charset="0"/>
                <a:hlinkClick r:id="rId15"/>
              </a:rPr>
              <a:t>http://www.ufrgs.br/ppgcin</a:t>
            </a:r>
            <a:endParaRPr lang="pt-BR" altLang="pt-BR" sz="1400" u="sng">
              <a:solidFill>
                <a:srgbClr val="006699"/>
              </a:solidFill>
              <a:latin typeface="Verdana" pitchFamily="34" charset="0"/>
              <a:ea typeface="Verdana" pitchFamily="34" charset="0"/>
              <a:cs typeface="Verdana" pitchFamily="34" charset="0"/>
            </a:endParaRPr>
          </a:p>
          <a:p>
            <a:r>
              <a:rPr lang="pt-BR" altLang="pt-BR" sz="1400">
                <a:solidFill>
                  <a:srgbClr val="333333"/>
                </a:solidFill>
                <a:latin typeface="Verdana" pitchFamily="34" charset="0"/>
                <a:ea typeface="Verdana" pitchFamily="34" charset="0"/>
                <a:cs typeface="Verdana" pitchFamily="34" charset="0"/>
              </a:rPr>
              <a:t>UFPA - Programa de Pós-Graduação em Ciência da Informação </a:t>
            </a:r>
            <a:r>
              <a:rPr lang="pt-BR" altLang="pt-BR" sz="1400">
                <a:solidFill>
                  <a:srgbClr val="333333"/>
                </a:solidFill>
                <a:latin typeface="Verdana" pitchFamily="34" charset="0"/>
                <a:ea typeface="Verdana" pitchFamily="34" charset="0"/>
                <a:cs typeface="Verdana" pitchFamily="34" charset="0"/>
                <a:hlinkClick r:id="rId16"/>
              </a:rPr>
              <a:t>https://www.ppgci.propesp.ufpa.br/index.php/br/</a:t>
            </a:r>
            <a:endParaRPr lang="pt-BR" altLang="pt-BR" sz="1400">
              <a:solidFill>
                <a:srgbClr val="333333"/>
              </a:solidFill>
              <a:latin typeface="Verdana" pitchFamily="34" charset="0"/>
              <a:ea typeface="Verdana" pitchFamily="34" charset="0"/>
              <a:cs typeface="Verdana" pitchFamily="34" charset="0"/>
            </a:endParaRPr>
          </a:p>
          <a:p>
            <a:r>
              <a:rPr lang="pt-BR" altLang="pt-BR" sz="1400">
                <a:latin typeface="Verdana" pitchFamily="34" charset="0"/>
                <a:ea typeface="Verdana" pitchFamily="34" charset="0"/>
                <a:cs typeface="Verdana" pitchFamily="34" charset="0"/>
              </a:rPr>
              <a:t>UFAL - </a:t>
            </a:r>
            <a:r>
              <a:rPr lang="pt-BR" altLang="pt-BR" sz="1400">
                <a:solidFill>
                  <a:srgbClr val="333333"/>
                </a:solidFill>
                <a:latin typeface="Verdana" pitchFamily="34" charset="0"/>
                <a:ea typeface="Verdana" pitchFamily="34" charset="0"/>
                <a:cs typeface="Verdana" pitchFamily="34" charset="0"/>
              </a:rPr>
              <a:t>Programa de Pós-Graduação em Ciência da Informação - </a:t>
            </a:r>
            <a:r>
              <a:rPr lang="pt-BR" altLang="pt-BR" sz="1400">
                <a:latin typeface="Verdana" pitchFamily="34" charset="0"/>
                <a:ea typeface="Verdana" pitchFamily="34" charset="0"/>
                <a:cs typeface="Verdana" pitchFamily="34" charset="0"/>
                <a:hlinkClick r:id="rId17"/>
              </a:rPr>
              <a:t>https://ichca.ufal.br/pos-graduacao/ciencia-da-informação</a:t>
            </a:r>
            <a:endParaRPr lang="pt-BR" altLang="pt-BR" sz="1400">
              <a:latin typeface="Verdana" pitchFamily="34" charset="0"/>
              <a:ea typeface="Verdana" pitchFamily="34" charset="0"/>
              <a:cs typeface="Verdana" pitchFamily="34" charset="0"/>
            </a:endParaRPr>
          </a:p>
          <a:p>
            <a:r>
              <a:rPr lang="pt-BR" altLang="pt-BR" sz="1400">
                <a:latin typeface="Verdana" pitchFamily="34" charset="0"/>
                <a:ea typeface="Verdana" pitchFamily="34" charset="0"/>
                <a:cs typeface="Verdana" pitchFamily="34" charset="0"/>
              </a:rPr>
              <a:t>UFES - </a:t>
            </a:r>
            <a:r>
              <a:rPr lang="pt-BR" altLang="pt-BR" sz="1400">
                <a:solidFill>
                  <a:srgbClr val="333333"/>
                </a:solidFill>
                <a:latin typeface="Verdana" pitchFamily="34" charset="0"/>
                <a:ea typeface="Verdana" pitchFamily="34" charset="0"/>
                <a:cs typeface="Verdana" pitchFamily="34" charset="0"/>
              </a:rPr>
              <a:t>Programa de Pós-Graduação em Ciência da Informação </a:t>
            </a:r>
            <a:r>
              <a:rPr lang="pt-BR" altLang="pt-BR" sz="1400">
                <a:latin typeface="Verdana" pitchFamily="34" charset="0"/>
                <a:ea typeface="Verdana" pitchFamily="34" charset="0"/>
                <a:cs typeface="Verdana" pitchFamily="34" charset="0"/>
                <a:hlinkClick r:id="rId18"/>
              </a:rPr>
              <a:t>https://cienciadainformacao.ufes.br/</a:t>
            </a:r>
            <a:endParaRPr lang="pt-BR" altLang="pt-BR" sz="1400">
              <a:latin typeface="Verdana" pitchFamily="34" charset="0"/>
              <a:ea typeface="Verdana" pitchFamily="34" charset="0"/>
              <a:cs typeface="Verdana" pitchFamily="34" charset="0"/>
            </a:endParaRPr>
          </a:p>
          <a:p>
            <a:endParaRPr lang="pt-BR" altLang="pt-BR">
              <a:solidFill>
                <a:srgbClr val="333333"/>
              </a:solidFill>
              <a:latin typeface="Verdana"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tângulo 3"/>
          <p:cNvSpPr>
            <a:spLocks noChangeArrowheads="1"/>
          </p:cNvSpPr>
          <p:nvPr/>
        </p:nvSpPr>
        <p:spPr bwMode="auto">
          <a:xfrm>
            <a:off x="0" y="301625"/>
            <a:ext cx="8856663" cy="6556375"/>
          </a:xfrm>
          <a:prstGeom prst="rect">
            <a:avLst/>
          </a:prstGeom>
          <a:noFill/>
          <a:ln w="9525">
            <a:noFill/>
            <a:miter lim="800000"/>
            <a:headEnd/>
            <a:tailEnd/>
          </a:ln>
        </p:spPr>
        <p:txBody>
          <a:bodyPr>
            <a:spAutoFit/>
          </a:bodyPr>
          <a:lstStyle/>
          <a:p>
            <a:r>
              <a:rPr lang="pt-BR" altLang="pt-BR" sz="1400">
                <a:solidFill>
                  <a:srgbClr val="333333"/>
                </a:solidFill>
                <a:latin typeface="Verdana" pitchFamily="34" charset="0"/>
              </a:rPr>
              <a:t>FCRB - Programa de Pós-Graduação em Memória e Acervos - </a:t>
            </a:r>
            <a:r>
              <a:rPr lang="pt-BR" altLang="pt-BR" sz="1400" u="sng">
                <a:solidFill>
                  <a:srgbClr val="006699"/>
                </a:solidFill>
                <a:latin typeface="Verdana" pitchFamily="34" charset="0"/>
                <a:hlinkClick r:id="rId2"/>
              </a:rPr>
              <a:t>http://casaruibarbosa.gov.br/mestrado/</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ICICT/Fiocruz - Programa de Pós-Graduação em Informação e Comunicação em Saúde - </a:t>
            </a:r>
            <a:r>
              <a:rPr lang="pt-BR" altLang="pt-BR" sz="1400" u="sng">
                <a:solidFill>
                  <a:srgbClr val="006699"/>
                </a:solidFill>
                <a:latin typeface="Verdana" pitchFamily="34" charset="0"/>
                <a:hlinkClick r:id="rId3"/>
              </a:rPr>
              <a:t>http://ppgics.icict.fiocruz.br/</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MAST - Programa de Pós-Graduação em Preservação de Acervos de Ciência e Tecnologia - </a:t>
            </a:r>
            <a:r>
              <a:rPr lang="pt-BR" altLang="pt-BR" sz="1400" u="sng">
                <a:solidFill>
                  <a:srgbClr val="006699"/>
                </a:solidFill>
                <a:latin typeface="Verdana" pitchFamily="34" charset="0"/>
                <a:hlinkClick r:id="rId4"/>
              </a:rPr>
              <a:t>http://www.mast.br/ppact/index.html</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UDESC - Programa de Pós-Graduação em Gestão da Informação - </a:t>
            </a:r>
            <a:r>
              <a:rPr lang="pt-BR" altLang="pt-BR" sz="1400" u="sng">
                <a:solidFill>
                  <a:srgbClr val="006699"/>
                </a:solidFill>
                <a:latin typeface="Verdana" pitchFamily="34" charset="0"/>
                <a:hlinkClick r:id="rId5"/>
              </a:rPr>
              <a:t>http://www.faed.udesc.br/?id=660</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UFCa - Programa de Pós-Gradaução em Biblioteconomia - </a:t>
            </a:r>
            <a:r>
              <a:rPr lang="pt-BR" altLang="pt-BR" sz="1400" u="sng">
                <a:solidFill>
                  <a:srgbClr val="006699"/>
                </a:solidFill>
                <a:latin typeface="Verdana" pitchFamily="34" charset="0"/>
                <a:hlinkClick r:id="rId6"/>
              </a:rPr>
              <a:t>http://ppgb.ufca.edu.br/</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UFMG - Programa de Pós-Graduação em Gestão &amp; Organização do Conhecimento - </a:t>
            </a:r>
            <a:r>
              <a:rPr lang="pt-BR" altLang="pt-BR" sz="1400" u="sng">
                <a:solidFill>
                  <a:srgbClr val="006699"/>
                </a:solidFill>
                <a:latin typeface="Verdana" pitchFamily="34" charset="0"/>
                <a:hlinkClick r:id="rId7"/>
              </a:rPr>
              <a:t>http://ppggoc.eci.ufmg.br/</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UFPI - Programa de Pós-Graduação em Artes, Patrimônio e Museologia - </a:t>
            </a:r>
            <a:r>
              <a:rPr lang="pt-BR" altLang="pt-BR" sz="1400" u="sng">
                <a:solidFill>
                  <a:srgbClr val="006699"/>
                </a:solidFill>
                <a:latin typeface="Verdana" pitchFamily="34" charset="0"/>
                <a:hlinkClick r:id="rId8"/>
              </a:rPr>
              <a:t>http://www.posgraduacao.ufpi.br//PPGAPM</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UFRN - Programa de Pós-Graduação em Gestão da Informação e do Conhecimento - </a:t>
            </a:r>
            <a:r>
              <a:rPr lang="pt-BR" altLang="pt-BR" sz="1400" u="sng">
                <a:solidFill>
                  <a:srgbClr val="006699"/>
                </a:solidFill>
                <a:latin typeface="Verdana" pitchFamily="34" charset="0"/>
                <a:hlinkClick r:id="rId9"/>
              </a:rPr>
              <a:t>http://www.posgraduacao.ufrn.br//ppgic</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UNIRIO - Programa de Pós-Graduação em Biblioteconomia - </a:t>
            </a:r>
            <a:r>
              <a:rPr lang="pt-BR" altLang="pt-BR" sz="1400" u="sng">
                <a:solidFill>
                  <a:srgbClr val="006699"/>
                </a:solidFill>
                <a:latin typeface="Verdana" pitchFamily="34" charset="0"/>
                <a:hlinkClick r:id="rId10"/>
              </a:rPr>
              <a:t>http://www.unirio.br/ppgb</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UNIRIO - Programa de Pós-Graduação em Gestão de Documentos e Arquivos - </a:t>
            </a:r>
            <a:r>
              <a:rPr lang="pt-BR" altLang="pt-BR" sz="1400" u="sng">
                <a:solidFill>
                  <a:srgbClr val="006699"/>
                </a:solidFill>
                <a:latin typeface="Verdana" pitchFamily="34" charset="0"/>
                <a:hlinkClick r:id="rId11"/>
              </a:rPr>
              <a:t>http://www.unirio.br/ppgarq</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UNIRIO - Programa de Pós-Graduação em Memória Social - </a:t>
            </a:r>
            <a:r>
              <a:rPr lang="pt-BR" altLang="pt-BR" sz="1400" u="sng">
                <a:solidFill>
                  <a:srgbClr val="006699"/>
                </a:solidFill>
                <a:latin typeface="Verdana" pitchFamily="34" charset="0"/>
                <a:hlinkClick r:id="rId12"/>
              </a:rPr>
              <a:t>http://www.memoriasocial.pro.br/proposta-area.php</a:t>
            </a:r>
            <a:endParaRPr lang="pt-BR" altLang="pt-BR" sz="1400">
              <a:solidFill>
                <a:srgbClr val="333333"/>
              </a:solidFill>
              <a:latin typeface="Verdana" pitchFamily="34" charset="0"/>
            </a:endParaRPr>
          </a:p>
          <a:p>
            <a:r>
              <a:rPr lang="pt-BR" altLang="pt-BR" sz="1400">
                <a:solidFill>
                  <a:srgbClr val="333333"/>
                </a:solidFill>
                <a:latin typeface="Verdana" pitchFamily="34" charset="0"/>
              </a:rPr>
              <a:t>UNIRIO/MAST - Programa de Pós-Graduação em Museologia e Patrimônio - </a:t>
            </a:r>
            <a:r>
              <a:rPr lang="pt-BR" altLang="pt-BR" sz="1400" u="sng">
                <a:solidFill>
                  <a:srgbClr val="006699"/>
                </a:solidFill>
                <a:latin typeface="Verdana" pitchFamily="34" charset="0"/>
                <a:hlinkClick r:id="rId13"/>
              </a:rPr>
              <a:t>http://ppg-pmus.mast.br/</a:t>
            </a:r>
            <a:endParaRPr lang="pt-BR" altLang="pt-BR" sz="1400" u="sng">
              <a:solidFill>
                <a:srgbClr val="006699"/>
              </a:solidFill>
              <a:latin typeface="Verdana" pitchFamily="34" charset="0"/>
            </a:endParaRPr>
          </a:p>
          <a:p>
            <a:r>
              <a:rPr lang="pt-BR" altLang="pt-BR" sz="1400">
                <a:solidFill>
                  <a:srgbClr val="333333"/>
                </a:solidFill>
                <a:latin typeface="Verdana" pitchFamily="34" charset="0"/>
              </a:rPr>
              <a:t>UEPP - Programa de Pós-Graduação em </a:t>
            </a:r>
            <a:r>
              <a:rPr lang="pt-BR" sz="1400"/>
              <a:t>Gestão de Documentos e Governança Arquivística - </a:t>
            </a:r>
            <a:r>
              <a:rPr lang="pt-BR" altLang="pt-BR" sz="1400" u="sng">
                <a:solidFill>
                  <a:srgbClr val="006699"/>
                </a:solidFill>
                <a:latin typeface="Verdana" pitchFamily="34" charset="0"/>
              </a:rPr>
              <a:t>https://pos-graduacao.uepb.edu.br/ppgdarq/</a:t>
            </a:r>
          </a:p>
          <a:p>
            <a:r>
              <a:rPr lang="pt-BR" altLang="pt-BR" sz="1400"/>
              <a:t>UFS - Mestrado Profissional em Gestão da Informação e do Conhecimento - </a:t>
            </a:r>
            <a:r>
              <a:rPr lang="pt-BR" altLang="pt-BR" sz="1400">
                <a:hlinkClick r:id="rId14"/>
              </a:rPr>
              <a:t>https://ppgci.ufs.br/pagina/20819</a:t>
            </a:r>
            <a:endParaRPr lang="pt-BR" altLang="pt-BR" sz="1400"/>
          </a:p>
          <a:p>
            <a:r>
              <a:rPr lang="pt-BR" altLang="pt-BR" sz="1400"/>
              <a:t>USP – Mestrado em Gestão da Informação - </a:t>
            </a:r>
            <a:r>
              <a:rPr lang="pt-BR" altLang="pt-BR" sz="1400">
                <a:hlinkClick r:id="rId15"/>
              </a:rPr>
              <a:t>https://www.prpg.usp.br/pt-br/faca-pos-na-usp/programas-de-pos-graduacao/5751-gestao-da-informacao</a:t>
            </a:r>
            <a:endParaRPr lang="pt-BR" altLang="pt-BR" sz="1400"/>
          </a:p>
          <a:p>
            <a:r>
              <a:rPr lang="pt-BR" altLang="pt-BR" sz="1400"/>
              <a:t>FUMEC – programa de Pós-Graduação em Sistemas de informação e gestão do conhecimento - </a:t>
            </a:r>
            <a:r>
              <a:rPr lang="pt-BR" altLang="pt-BR" sz="1400">
                <a:hlinkClick r:id="rId16"/>
              </a:rPr>
              <a:t>http://ppg.fumec.br/sigc/</a:t>
            </a:r>
            <a:endParaRPr lang="pt-BR" altLang="pt-BR" sz="1400">
              <a:solidFill>
                <a:srgbClr val="333333"/>
              </a:solidFill>
              <a:latin typeface="Verdana"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684213" y="188913"/>
            <a:ext cx="8229601" cy="633412"/>
          </a:xfrm>
          <a:prstGeom prst="rect">
            <a:avLst/>
          </a:prstGeom>
        </p:spPr>
        <p:txBody>
          <a:bodyPr/>
          <a:lstStyle/>
          <a:p>
            <a:pPr algn="ctr" eaLnBrk="1" hangingPunct="1">
              <a:defRPr/>
            </a:pPr>
            <a:r>
              <a:rPr lang="pt-BR" sz="3600" kern="0" dirty="0">
                <a:solidFill>
                  <a:schemeClr val="tx2"/>
                </a:solidFill>
                <a:latin typeface="+mj-lt"/>
                <a:ea typeface="+mj-ea"/>
                <a:cs typeface="+mj-cs"/>
              </a:rPr>
              <a:t>Linhas de pesquisa</a:t>
            </a:r>
          </a:p>
        </p:txBody>
      </p:sp>
      <p:sp>
        <p:nvSpPr>
          <p:cNvPr id="20483" name="Retângulo 3"/>
          <p:cNvSpPr>
            <a:spLocks noChangeArrowheads="1"/>
          </p:cNvSpPr>
          <p:nvPr/>
        </p:nvSpPr>
        <p:spPr bwMode="auto">
          <a:xfrm>
            <a:off x="323850" y="2205038"/>
            <a:ext cx="3311525" cy="1384300"/>
          </a:xfrm>
          <a:prstGeom prst="rect">
            <a:avLst/>
          </a:prstGeom>
          <a:noFill/>
          <a:ln w="9525">
            <a:noFill/>
            <a:miter lim="800000"/>
            <a:headEnd/>
            <a:tailEnd/>
          </a:ln>
        </p:spPr>
        <p:txBody>
          <a:bodyPr>
            <a:spAutoFit/>
          </a:bodyPr>
          <a:lstStyle/>
          <a:p>
            <a:r>
              <a:rPr lang="pt-BR" altLang="pt-BR" sz="1400">
                <a:solidFill>
                  <a:srgbClr val="333333"/>
                </a:solidFill>
                <a:latin typeface="Verdana" pitchFamily="34" charset="0"/>
                <a:hlinkClick r:id="rId2"/>
              </a:rPr>
              <a:t>https://brapci.inf.br/index.php/res/download/96253</a:t>
            </a:r>
            <a:endParaRPr lang="pt-BR" altLang="pt-BR" sz="1400">
              <a:solidFill>
                <a:srgbClr val="333333"/>
              </a:solidFill>
              <a:latin typeface="Verdana" pitchFamily="34" charset="0"/>
            </a:endParaRPr>
          </a:p>
          <a:p>
            <a:endParaRPr lang="pt-BR" altLang="pt-BR" sz="1400">
              <a:solidFill>
                <a:srgbClr val="333333"/>
              </a:solidFill>
              <a:latin typeface="Verdana" pitchFamily="34" charset="0"/>
            </a:endParaRPr>
          </a:p>
          <a:p>
            <a:r>
              <a:rPr lang="pt-BR" altLang="pt-BR" sz="1400">
                <a:solidFill>
                  <a:srgbClr val="333333"/>
                </a:solidFill>
                <a:latin typeface="Verdana" pitchFamily="34" charset="0"/>
                <a:hlinkClick r:id="rId3"/>
              </a:rPr>
              <a:t>https://www.brapci.inf.br/index.php/res/v/101816</a:t>
            </a:r>
            <a:r>
              <a:rPr lang="pt-BR" altLang="pt-BR" sz="1400">
                <a:solidFill>
                  <a:srgbClr val="333333"/>
                </a:solidFill>
                <a:latin typeface="Verdana" pitchFamily="34" charset="0"/>
              </a:rPr>
              <a:t> </a:t>
            </a:r>
          </a:p>
          <a:p>
            <a:endParaRPr lang="pt-BR" altLang="pt-BR" sz="1400">
              <a:solidFill>
                <a:srgbClr val="333333"/>
              </a:solidFill>
              <a:latin typeface="Verdana" pitchFamily="34" charset="0"/>
            </a:endParaRPr>
          </a:p>
        </p:txBody>
      </p:sp>
      <p:pic>
        <p:nvPicPr>
          <p:cNvPr id="20484" name="Picture 2" descr="SciELO - Brasil - Ciência da Informação como área do conhecimento:  abordagem no contexto da pesquisa e da Pós-Graduação no Brasil Ciência da  Informação como área do conhecimento: abordagem no contexto da"/>
          <p:cNvPicPr>
            <a:picLocks noChangeAspect="1" noChangeArrowheads="1"/>
          </p:cNvPicPr>
          <p:nvPr/>
        </p:nvPicPr>
        <p:blipFill>
          <a:blip r:embed="rId4" cstate="print"/>
          <a:srcRect/>
          <a:stretch>
            <a:fillRect/>
          </a:stretch>
        </p:blipFill>
        <p:spPr bwMode="auto">
          <a:xfrm>
            <a:off x="3635375" y="773113"/>
            <a:ext cx="5543550" cy="5938837"/>
          </a:xfrm>
          <a:prstGeom prst="rect">
            <a:avLst/>
          </a:prstGeom>
          <a:noFill/>
          <a:ln w="9525">
            <a:noFill/>
            <a:miter lim="800000"/>
            <a:headEnd/>
            <a:tailEnd/>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ítulo 1"/>
          <p:cNvSpPr>
            <a:spLocks noGrp="1"/>
          </p:cNvSpPr>
          <p:nvPr>
            <p:ph type="title"/>
          </p:nvPr>
        </p:nvSpPr>
        <p:spPr bwMode="auto">
          <a:xfrm>
            <a:off x="471488" y="115888"/>
            <a:ext cx="8229600" cy="406400"/>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pt-BR" altLang="pt-BR" sz="3600" smtClean="0"/>
              <a:t>Periódicos da área</a:t>
            </a:r>
          </a:p>
        </p:txBody>
      </p:sp>
      <p:sp>
        <p:nvSpPr>
          <p:cNvPr id="7" name="Espaço Reservado para Conteúdo 2"/>
          <p:cNvSpPr>
            <a:spLocks noGrp="1"/>
          </p:cNvSpPr>
          <p:nvPr>
            <p:ph idx="1"/>
          </p:nvPr>
        </p:nvSpPr>
        <p:spPr>
          <a:xfrm>
            <a:off x="463550" y="692150"/>
            <a:ext cx="8229600" cy="5976938"/>
          </a:xfrm>
        </p:spPr>
        <p:txBody>
          <a:bodyPr rtlCol="0">
            <a:normAutofit fontScale="70000" lnSpcReduction="20000"/>
          </a:bodyPr>
          <a:lstStyle/>
          <a:p>
            <a:pPr eaLnBrk="1" fontAlgn="auto" hangingPunct="1">
              <a:lnSpc>
                <a:spcPct val="90000"/>
              </a:lnSpc>
              <a:spcAft>
                <a:spcPts val="0"/>
              </a:spcAft>
              <a:buFont typeface="Arial" pitchFamily="34" charset="0"/>
              <a:buChar char="•"/>
              <a:defRPr/>
            </a:pPr>
            <a:r>
              <a:rPr lang="pt-BR" dirty="0">
                <a:hlinkClick r:id="rId2"/>
              </a:rPr>
              <a:t>http://</a:t>
            </a:r>
            <a:r>
              <a:rPr lang="pt-BR" dirty="0" smtClean="0">
                <a:hlinkClick r:id="rId2"/>
              </a:rPr>
              <a:t>qualis.capes.gov.br/webqualis/publico/pesquisaPublicaClassificacao.seam</a:t>
            </a:r>
            <a:endParaRPr lang="pt-BR" dirty="0" smtClean="0"/>
          </a:p>
          <a:p>
            <a:pPr eaLnBrk="1" fontAlgn="auto" hangingPunct="1">
              <a:lnSpc>
                <a:spcPct val="90000"/>
              </a:lnSpc>
              <a:spcAft>
                <a:spcPts val="0"/>
              </a:spcAft>
              <a:buFont typeface="Arial" pitchFamily="34" charset="0"/>
              <a:buChar char="•"/>
              <a:defRPr/>
            </a:pPr>
            <a:endParaRPr lang="pt-BR" dirty="0" smtClean="0"/>
          </a:p>
          <a:p>
            <a:pPr eaLnBrk="1" fontAlgn="auto" hangingPunct="1">
              <a:lnSpc>
                <a:spcPct val="90000"/>
              </a:lnSpc>
              <a:spcAft>
                <a:spcPts val="0"/>
              </a:spcAft>
              <a:buFont typeface="Arial" pitchFamily="34" charset="0"/>
              <a:buChar char="•"/>
              <a:defRPr/>
            </a:pPr>
            <a:r>
              <a:rPr lang="pt-BR" sz="2900" dirty="0" smtClean="0"/>
              <a:t>Ciência </a:t>
            </a:r>
            <a:r>
              <a:rPr lang="pt-BR" sz="2900" dirty="0"/>
              <a:t>da informação</a:t>
            </a:r>
          </a:p>
          <a:p>
            <a:pPr eaLnBrk="1" fontAlgn="auto" hangingPunct="1">
              <a:lnSpc>
                <a:spcPct val="90000"/>
              </a:lnSpc>
              <a:spcAft>
                <a:spcPts val="0"/>
              </a:spcAft>
              <a:buFont typeface="Arial" pitchFamily="34" charset="0"/>
              <a:buChar char="•"/>
              <a:defRPr/>
            </a:pPr>
            <a:r>
              <a:rPr lang="pt-BR" sz="2900" dirty="0"/>
              <a:t>Perspectivas em ciência da informação</a:t>
            </a:r>
          </a:p>
          <a:p>
            <a:pPr eaLnBrk="1" fontAlgn="auto" hangingPunct="1">
              <a:lnSpc>
                <a:spcPct val="90000"/>
              </a:lnSpc>
              <a:spcAft>
                <a:spcPts val="0"/>
              </a:spcAft>
              <a:buFont typeface="Arial" pitchFamily="34" charset="0"/>
              <a:buChar char="•"/>
              <a:defRPr/>
            </a:pPr>
            <a:r>
              <a:rPr lang="pt-BR" sz="2900" dirty="0" err="1"/>
              <a:t>Transinformação</a:t>
            </a:r>
            <a:endParaRPr lang="pt-BR" sz="2900" dirty="0"/>
          </a:p>
          <a:p>
            <a:pPr eaLnBrk="1" fontAlgn="auto" hangingPunct="1">
              <a:lnSpc>
                <a:spcPct val="90000"/>
              </a:lnSpc>
              <a:spcAft>
                <a:spcPts val="0"/>
              </a:spcAft>
              <a:buFont typeface="Arial" pitchFamily="34" charset="0"/>
              <a:buChar char="•"/>
              <a:defRPr/>
            </a:pPr>
            <a:r>
              <a:rPr lang="pt-BR" sz="2900" dirty="0"/>
              <a:t>Informação </a:t>
            </a:r>
            <a:r>
              <a:rPr lang="pt-BR" sz="2900" dirty="0" smtClean="0"/>
              <a:t>&amp; sociedade: estudos</a:t>
            </a:r>
            <a:endParaRPr lang="pt-BR" sz="2900" dirty="0"/>
          </a:p>
          <a:p>
            <a:pPr eaLnBrk="1" fontAlgn="auto" hangingPunct="1">
              <a:lnSpc>
                <a:spcPct val="90000"/>
              </a:lnSpc>
              <a:spcAft>
                <a:spcPts val="0"/>
              </a:spcAft>
              <a:buFont typeface="Arial" pitchFamily="34" charset="0"/>
              <a:buChar char="•"/>
              <a:defRPr/>
            </a:pPr>
            <a:r>
              <a:rPr lang="pt-BR" sz="2900" dirty="0"/>
              <a:t>Informação &amp; informação</a:t>
            </a:r>
          </a:p>
          <a:p>
            <a:pPr eaLnBrk="1" fontAlgn="auto" hangingPunct="1">
              <a:lnSpc>
                <a:spcPct val="90000"/>
              </a:lnSpc>
              <a:spcAft>
                <a:spcPts val="0"/>
              </a:spcAft>
              <a:buFont typeface="Arial" pitchFamily="34" charset="0"/>
              <a:buChar char="•"/>
              <a:defRPr/>
            </a:pPr>
            <a:r>
              <a:rPr lang="pt-BR" sz="2900" dirty="0"/>
              <a:t>Ponto de acesso</a:t>
            </a:r>
          </a:p>
          <a:p>
            <a:pPr eaLnBrk="1" fontAlgn="auto" hangingPunct="1">
              <a:lnSpc>
                <a:spcPct val="90000"/>
              </a:lnSpc>
              <a:spcAft>
                <a:spcPts val="0"/>
              </a:spcAft>
              <a:buFont typeface="Arial" pitchFamily="34" charset="0"/>
              <a:buChar char="•"/>
              <a:defRPr/>
            </a:pPr>
            <a:r>
              <a:rPr lang="pt-BR" sz="2900" dirty="0"/>
              <a:t>Encontros </a:t>
            </a:r>
            <a:r>
              <a:rPr lang="pt-BR" sz="2900" dirty="0" err="1"/>
              <a:t>Bibli</a:t>
            </a:r>
            <a:endParaRPr lang="pt-BR" sz="2900" dirty="0"/>
          </a:p>
          <a:p>
            <a:pPr eaLnBrk="1" fontAlgn="auto" hangingPunct="1">
              <a:lnSpc>
                <a:spcPct val="90000"/>
              </a:lnSpc>
              <a:spcAft>
                <a:spcPts val="0"/>
              </a:spcAft>
              <a:buFont typeface="Arial" pitchFamily="34" charset="0"/>
              <a:buChar char="•"/>
              <a:defRPr/>
            </a:pPr>
            <a:r>
              <a:rPr lang="pt-BR" sz="2900" dirty="0" err="1" smtClean="0"/>
              <a:t>Liinc</a:t>
            </a:r>
            <a:r>
              <a:rPr lang="pt-BR" sz="2900" dirty="0" smtClean="0"/>
              <a:t> </a:t>
            </a:r>
            <a:r>
              <a:rPr lang="pt-BR" sz="2900" dirty="0"/>
              <a:t>em revista</a:t>
            </a:r>
          </a:p>
          <a:p>
            <a:pPr eaLnBrk="1" fontAlgn="auto" hangingPunct="1">
              <a:lnSpc>
                <a:spcPct val="90000"/>
              </a:lnSpc>
              <a:spcAft>
                <a:spcPts val="0"/>
              </a:spcAft>
              <a:buFont typeface="Arial" pitchFamily="34" charset="0"/>
              <a:buChar char="•"/>
              <a:defRPr/>
            </a:pPr>
            <a:r>
              <a:rPr lang="pt-BR" sz="2900" dirty="0"/>
              <a:t>Em Questão</a:t>
            </a:r>
          </a:p>
          <a:p>
            <a:pPr eaLnBrk="1" fontAlgn="auto" hangingPunct="1">
              <a:lnSpc>
                <a:spcPct val="90000"/>
              </a:lnSpc>
              <a:spcAft>
                <a:spcPts val="0"/>
              </a:spcAft>
              <a:buFont typeface="Arial" pitchFamily="34" charset="0"/>
              <a:buChar char="•"/>
              <a:defRPr/>
            </a:pPr>
            <a:r>
              <a:rPr lang="pt-BR" sz="2900" dirty="0" err="1"/>
              <a:t>Brazilian</a:t>
            </a:r>
            <a:r>
              <a:rPr lang="pt-BR" sz="2900" dirty="0"/>
              <a:t> </a:t>
            </a:r>
            <a:r>
              <a:rPr lang="pt-BR" sz="2900" dirty="0" err="1"/>
              <a:t>Journal</a:t>
            </a:r>
            <a:r>
              <a:rPr lang="pt-BR" sz="2900" dirty="0"/>
              <a:t> </a:t>
            </a:r>
            <a:r>
              <a:rPr lang="pt-BR" sz="2900" dirty="0" err="1"/>
              <a:t>of</a:t>
            </a:r>
            <a:r>
              <a:rPr lang="pt-BR" sz="2900" dirty="0"/>
              <a:t> </a:t>
            </a:r>
            <a:r>
              <a:rPr lang="pt-BR" sz="2900" dirty="0" err="1"/>
              <a:t>Information</a:t>
            </a:r>
            <a:r>
              <a:rPr lang="pt-BR" sz="2900" dirty="0"/>
              <a:t> </a:t>
            </a:r>
            <a:r>
              <a:rPr lang="pt-BR" sz="2900" dirty="0" err="1" smtClean="0"/>
              <a:t>Science</a:t>
            </a:r>
            <a:endParaRPr lang="pt-BR" sz="2900" dirty="0" smtClean="0"/>
          </a:p>
          <a:p>
            <a:pPr eaLnBrk="1" fontAlgn="auto" hangingPunct="1">
              <a:lnSpc>
                <a:spcPct val="90000"/>
              </a:lnSpc>
              <a:spcAft>
                <a:spcPts val="0"/>
              </a:spcAft>
              <a:buFont typeface="Arial" pitchFamily="34" charset="0"/>
              <a:buChar char="•"/>
              <a:defRPr/>
            </a:pPr>
            <a:r>
              <a:rPr lang="pt-BR" sz="2900" dirty="0" smtClean="0"/>
              <a:t>Perspectivas em Gestão &amp; Conhecimento</a:t>
            </a:r>
          </a:p>
          <a:p>
            <a:pPr eaLnBrk="1" fontAlgn="auto" hangingPunct="1">
              <a:lnSpc>
                <a:spcPct val="90000"/>
              </a:lnSpc>
              <a:spcAft>
                <a:spcPts val="0"/>
              </a:spcAft>
              <a:buFont typeface="Arial" pitchFamily="34" charset="0"/>
              <a:buChar char="•"/>
              <a:defRPr/>
            </a:pPr>
            <a:r>
              <a:rPr lang="pt-BR" sz="2900" dirty="0" smtClean="0"/>
              <a:t>Múltiplos Olhares em Ciência da Informação</a:t>
            </a:r>
          </a:p>
          <a:p>
            <a:pPr eaLnBrk="1" fontAlgn="auto" hangingPunct="1">
              <a:lnSpc>
                <a:spcPct val="90000"/>
              </a:lnSpc>
              <a:spcAft>
                <a:spcPts val="0"/>
              </a:spcAft>
              <a:buFont typeface="Arial" pitchFamily="34" charset="0"/>
              <a:buChar char="•"/>
              <a:defRPr/>
            </a:pPr>
            <a:r>
              <a:rPr lang="pt-BR" sz="2900" dirty="0" smtClean="0"/>
              <a:t>Revista </a:t>
            </a:r>
            <a:r>
              <a:rPr lang="pt-BR" sz="2900" dirty="0"/>
              <a:t>digital de biblioteconomia e ciência da informação</a:t>
            </a:r>
          </a:p>
          <a:p>
            <a:pPr eaLnBrk="1" fontAlgn="auto" hangingPunct="1">
              <a:lnSpc>
                <a:spcPct val="90000"/>
              </a:lnSpc>
              <a:spcAft>
                <a:spcPts val="0"/>
              </a:spcAft>
              <a:buFont typeface="Arial" pitchFamily="34" charset="0"/>
              <a:buChar char="•"/>
              <a:defRPr/>
            </a:pPr>
            <a:r>
              <a:rPr lang="pt-BR" sz="2900" dirty="0" err="1" smtClean="0"/>
              <a:t>InCID</a:t>
            </a:r>
            <a:endParaRPr lang="pt-BR" sz="2900" dirty="0" smtClean="0"/>
          </a:p>
          <a:p>
            <a:pPr eaLnBrk="1" fontAlgn="auto" hangingPunct="1">
              <a:lnSpc>
                <a:spcPct val="90000"/>
              </a:lnSpc>
              <a:spcAft>
                <a:spcPts val="0"/>
              </a:spcAft>
              <a:buFont typeface="Arial" pitchFamily="34" charset="0"/>
              <a:buChar char="•"/>
              <a:defRPr/>
            </a:pPr>
            <a:r>
              <a:rPr lang="pt-BR" sz="2900" dirty="0" smtClean="0"/>
              <a:t>Informação em Pauta</a:t>
            </a:r>
          </a:p>
          <a:p>
            <a:pPr eaLnBrk="1" fontAlgn="auto" hangingPunct="1">
              <a:lnSpc>
                <a:spcPct val="90000"/>
              </a:lnSpc>
              <a:spcAft>
                <a:spcPts val="0"/>
              </a:spcAft>
              <a:buFont typeface="Arial" pitchFamily="34" charset="0"/>
              <a:buChar char="•"/>
              <a:defRPr/>
            </a:pPr>
            <a:r>
              <a:rPr lang="pt-BR" sz="2900" dirty="0" smtClean="0"/>
              <a:t>Folha de rosto</a:t>
            </a:r>
          </a:p>
          <a:p>
            <a:pPr eaLnBrk="1" fontAlgn="auto" hangingPunct="1">
              <a:lnSpc>
                <a:spcPct val="90000"/>
              </a:lnSpc>
              <a:spcAft>
                <a:spcPts val="0"/>
              </a:spcAft>
              <a:buFont typeface="Arial" pitchFamily="34" charset="0"/>
              <a:buChar char="•"/>
              <a:defRPr/>
            </a:pPr>
            <a:r>
              <a:rPr lang="pt-BR" sz="2900" dirty="0" smtClean="0"/>
              <a:t>Ciência da Informação em Revista</a:t>
            </a:r>
            <a:endParaRPr lang="pt-BR" sz="2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ítulo 1"/>
          <p:cNvSpPr>
            <a:spLocks noGrp="1"/>
          </p:cNvSpPr>
          <p:nvPr>
            <p:ph type="title"/>
          </p:nvPr>
        </p:nvSpPr>
        <p:spPr bwMode="auto">
          <a:xfrm>
            <a:off x="395288" y="404813"/>
            <a:ext cx="8229600" cy="796925"/>
          </a:xfrm>
          <a:noFill/>
          <a:ln>
            <a:miter lim="800000"/>
            <a:headEnd/>
            <a:tailEnd/>
          </a:ln>
        </p:spPr>
        <p:txBody>
          <a:bodyPr vert="horz" wrap="square" lIns="91440" tIns="45720" rIns="91440" bIns="45720" numCol="1" anchor="t" anchorCtr="0" compatLnSpc="1">
            <a:prstTxWarp prst="textNoShape">
              <a:avLst/>
            </a:prstTxWarp>
          </a:bodyPr>
          <a:lstStyle/>
          <a:p>
            <a:r>
              <a:rPr lang="pt-BR" altLang="pt-BR" sz="3600" smtClean="0"/>
              <a:t>1. A construção da ciência</a:t>
            </a:r>
          </a:p>
        </p:txBody>
      </p:sp>
      <p:sp>
        <p:nvSpPr>
          <p:cNvPr id="3075" name="Espaço Reservado para Conteúdo 2"/>
          <p:cNvSpPr>
            <a:spLocks noGrp="1"/>
          </p:cNvSpPr>
          <p:nvPr>
            <p:ph idx="1"/>
          </p:nvPr>
        </p:nvSpPr>
        <p:spPr>
          <a:xfrm>
            <a:off x="323850" y="1557338"/>
            <a:ext cx="8229600" cy="4840287"/>
          </a:xfrm>
        </p:spPr>
        <p:txBody>
          <a:bodyPr/>
          <a:lstStyle/>
          <a:p>
            <a:r>
              <a:rPr lang="pt-BR" altLang="pt-BR" sz="2400" smtClean="0"/>
              <a:t>Algo do contexto (realidade social, cultural, econômica, pessoal) – faz teoria caminhar na direção A ou na direção B, interferem na produção científica</a:t>
            </a:r>
          </a:p>
          <a:p>
            <a:r>
              <a:rPr lang="pt-BR" altLang="pt-BR" sz="2400" smtClean="0"/>
              <a:t>Também as relações de poder que se estruturam no interior dos campos</a:t>
            </a:r>
          </a:p>
          <a:p>
            <a:r>
              <a:rPr lang="pt-BR" altLang="pt-BR" sz="2400" smtClean="0"/>
              <a:t>Teoria explica a realidade – movimento contrário: usar a realidade para explicar teoria</a:t>
            </a:r>
          </a:p>
          <a:p>
            <a:r>
              <a:rPr lang="pt-BR" altLang="pt-BR" sz="2400" smtClean="0"/>
              <a:t>Episteme: estrutura de conhecimentos determinada por uma rede de conceitos que são os instrumentos de uma época e lugar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ço Reservado para Conteúdo 2"/>
          <p:cNvSpPr>
            <a:spLocks noGrp="1"/>
          </p:cNvSpPr>
          <p:nvPr>
            <p:ph idx="1"/>
          </p:nvPr>
        </p:nvSpPr>
        <p:spPr>
          <a:xfrm>
            <a:off x="457200" y="428625"/>
            <a:ext cx="8229600" cy="6000750"/>
          </a:xfrm>
        </p:spPr>
        <p:txBody>
          <a:bodyPr/>
          <a:lstStyle/>
          <a:p>
            <a:pPr eaLnBrk="1" hangingPunct="1">
              <a:lnSpc>
                <a:spcPct val="90000"/>
              </a:lnSpc>
            </a:pPr>
            <a:r>
              <a:rPr lang="pt-BR" sz="2400" smtClean="0"/>
              <a:t>Revista ACB: biblioteconomia</a:t>
            </a:r>
          </a:p>
          <a:p>
            <a:pPr eaLnBrk="1" hangingPunct="1">
              <a:lnSpc>
                <a:spcPct val="90000"/>
              </a:lnSpc>
            </a:pPr>
            <a:r>
              <a:rPr lang="pt-BR" sz="2400" smtClean="0"/>
              <a:t>Revista de biblioteconomia de Brasília</a:t>
            </a:r>
          </a:p>
          <a:p>
            <a:pPr eaLnBrk="1" hangingPunct="1">
              <a:lnSpc>
                <a:spcPct val="90000"/>
              </a:lnSpc>
            </a:pPr>
            <a:r>
              <a:rPr lang="pt-BR" sz="2400" smtClean="0"/>
              <a:t>Revista brasileira de biblioteconomia e documentação</a:t>
            </a:r>
          </a:p>
          <a:p>
            <a:pPr eaLnBrk="1" hangingPunct="1">
              <a:lnSpc>
                <a:spcPct val="90000"/>
              </a:lnSpc>
            </a:pPr>
            <a:r>
              <a:rPr lang="pt-BR" sz="2400" smtClean="0"/>
              <a:t>Biblos</a:t>
            </a:r>
          </a:p>
          <a:p>
            <a:pPr eaLnBrk="1" hangingPunct="1">
              <a:lnSpc>
                <a:spcPct val="90000"/>
              </a:lnSpc>
            </a:pPr>
            <a:r>
              <a:rPr lang="pt-BR" sz="2400" smtClean="0"/>
              <a:t>Ágora: Arquivologia em debate</a:t>
            </a:r>
          </a:p>
          <a:p>
            <a:pPr eaLnBrk="1" hangingPunct="1">
              <a:lnSpc>
                <a:spcPct val="90000"/>
              </a:lnSpc>
            </a:pPr>
            <a:r>
              <a:rPr lang="pt-BR" sz="2400" smtClean="0"/>
              <a:t>Acervo – Arquivo Nacional</a:t>
            </a:r>
          </a:p>
          <a:p>
            <a:pPr eaLnBrk="1" hangingPunct="1">
              <a:lnSpc>
                <a:spcPct val="90000"/>
              </a:lnSpc>
            </a:pPr>
            <a:r>
              <a:rPr lang="pt-BR" sz="2400" smtClean="0"/>
              <a:t>Informação arquivística</a:t>
            </a:r>
          </a:p>
          <a:p>
            <a:pPr eaLnBrk="1" hangingPunct="1">
              <a:lnSpc>
                <a:spcPct val="90000"/>
              </a:lnSpc>
            </a:pPr>
            <a:r>
              <a:rPr lang="pt-BR" sz="2400" smtClean="0"/>
              <a:t>Revista do Arquivo (SP)</a:t>
            </a:r>
          </a:p>
          <a:p>
            <a:pPr eaLnBrk="1" hangingPunct="1">
              <a:lnSpc>
                <a:spcPct val="90000"/>
              </a:lnSpc>
            </a:pPr>
            <a:r>
              <a:rPr lang="pt-BR" sz="2400" smtClean="0"/>
              <a:t>RACIN</a:t>
            </a:r>
          </a:p>
          <a:p>
            <a:pPr eaLnBrk="1" hangingPunct="1">
              <a:lnSpc>
                <a:spcPct val="90000"/>
              </a:lnSpc>
            </a:pPr>
            <a:r>
              <a:rPr lang="pt-BR" sz="2400" smtClean="0"/>
              <a:t>Museologia e Patrimônio</a:t>
            </a:r>
          </a:p>
          <a:p>
            <a:pPr eaLnBrk="1" hangingPunct="1">
              <a:lnSpc>
                <a:spcPct val="90000"/>
              </a:lnSpc>
            </a:pPr>
            <a:r>
              <a:rPr lang="pt-BR" sz="2400" smtClean="0"/>
              <a:t>Museologia &amp; interdisciplinaridade</a:t>
            </a:r>
          </a:p>
          <a:p>
            <a:pPr eaLnBrk="1" hangingPunct="1">
              <a:lnSpc>
                <a:spcPct val="90000"/>
              </a:lnSpc>
            </a:pPr>
            <a:r>
              <a:rPr lang="pt-BR" sz="2400" smtClean="0"/>
              <a:t>Revista Musear</a:t>
            </a:r>
          </a:p>
          <a:p>
            <a:pPr eaLnBrk="1" hangingPunct="1">
              <a:lnSpc>
                <a:spcPct val="90000"/>
              </a:lnSpc>
            </a:pPr>
            <a:r>
              <a:rPr lang="pt-BR" sz="2400" smtClean="0"/>
              <a:t>Revista Museu Virtual</a:t>
            </a:r>
          </a:p>
          <a:p>
            <a:pPr eaLnBrk="1" hangingPunct="1">
              <a:lnSpc>
                <a:spcPct val="90000"/>
              </a:lnSpc>
            </a:pPr>
            <a:r>
              <a:rPr lang="pt-BR" sz="2400" smtClean="0"/>
              <a:t>Revista Mouseion</a:t>
            </a:r>
          </a:p>
          <a:p>
            <a:pPr eaLnBrk="1" hangingPunct="1"/>
            <a:endParaRPr lang="pt-BR" smtClean="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p:cNvPicPr>
            <a:picLocks noChangeAspect="1" noChangeArrowheads="1"/>
          </p:cNvPicPr>
          <p:nvPr/>
        </p:nvPicPr>
        <p:blipFill>
          <a:blip r:embed="rId2" cstate="print"/>
          <a:srcRect/>
          <a:stretch>
            <a:fillRect/>
          </a:stretch>
        </p:blipFill>
        <p:spPr bwMode="auto">
          <a:xfrm>
            <a:off x="1763713" y="0"/>
            <a:ext cx="5751512" cy="661670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p:cNvPicPr>
            <a:picLocks noChangeAspect="1" noChangeArrowheads="1"/>
          </p:cNvPicPr>
          <p:nvPr/>
        </p:nvPicPr>
        <p:blipFill>
          <a:blip r:embed="rId2" cstate="print"/>
          <a:srcRect/>
          <a:stretch>
            <a:fillRect/>
          </a:stretch>
        </p:blipFill>
        <p:spPr bwMode="auto">
          <a:xfrm>
            <a:off x="1835150" y="115888"/>
            <a:ext cx="5357813" cy="6513512"/>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noChangeArrowheads="1"/>
          </p:cNvPicPr>
          <p:nvPr/>
        </p:nvPicPr>
        <p:blipFill>
          <a:blip r:embed="rId2" cstate="print"/>
          <a:srcRect/>
          <a:stretch>
            <a:fillRect/>
          </a:stretch>
        </p:blipFill>
        <p:spPr bwMode="auto">
          <a:xfrm>
            <a:off x="144463" y="144463"/>
            <a:ext cx="8677275" cy="2628900"/>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cstate="print"/>
          <a:srcRect/>
          <a:stretch>
            <a:fillRect/>
          </a:stretch>
        </p:blipFill>
        <p:spPr bwMode="auto">
          <a:xfrm>
            <a:off x="2051050" y="0"/>
            <a:ext cx="5688013" cy="6756400"/>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p:cNvPicPr>
            <a:picLocks noChangeAspect="1" noChangeArrowheads="1"/>
          </p:cNvPicPr>
          <p:nvPr/>
        </p:nvPicPr>
        <p:blipFill>
          <a:blip r:embed="rId2" cstate="print"/>
          <a:srcRect/>
          <a:stretch>
            <a:fillRect/>
          </a:stretch>
        </p:blipFill>
        <p:spPr bwMode="auto">
          <a:xfrm>
            <a:off x="1763713" y="0"/>
            <a:ext cx="4937125" cy="6742113"/>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5" descr="pag22-1"/>
          <p:cNvPicPr>
            <a:picLocks noChangeAspect="1" noChangeArrowheads="1"/>
          </p:cNvPicPr>
          <p:nvPr/>
        </p:nvPicPr>
        <p:blipFill>
          <a:blip r:embed="rId2" cstate="print"/>
          <a:srcRect/>
          <a:stretch>
            <a:fillRect/>
          </a:stretch>
        </p:blipFill>
        <p:spPr bwMode="auto">
          <a:xfrm>
            <a:off x="1116013" y="44450"/>
            <a:ext cx="6769100" cy="6769100"/>
          </a:xfrm>
          <a:prstGeom prst="rect">
            <a:avLst/>
          </a:prstGeom>
          <a:noFill/>
          <a:ln w="9525">
            <a:noFill/>
            <a:miter lim="800000"/>
            <a:headEnd/>
            <a:tailEnd/>
          </a:ln>
        </p:spPr>
      </p:pic>
      <p:sp>
        <p:nvSpPr>
          <p:cNvPr id="28675" name="Rectangle 8"/>
          <p:cNvSpPr>
            <a:spLocks noGrp="1" noChangeArrowheads="1"/>
          </p:cNvSpPr>
          <p:nvPr>
            <p:ph type="body" idx="1"/>
          </p:nvPr>
        </p:nvSpPr>
        <p:spPr>
          <a:xfrm>
            <a:off x="5075238" y="3284538"/>
            <a:ext cx="576262" cy="315912"/>
          </a:xfrm>
          <a:noFill/>
        </p:spPr>
        <p:txBody>
          <a:bodyPr/>
          <a:lstStyle/>
          <a:p>
            <a:pPr algn="ctr" eaLnBrk="1" hangingPunct="1">
              <a:lnSpc>
                <a:spcPct val="80000"/>
              </a:lnSpc>
              <a:buFontTx/>
              <a:buNone/>
            </a:pPr>
            <a:r>
              <a:rPr lang="pt-BR" altLang="pt-BR" sz="1400" b="1" smtClean="0"/>
              <a:t>UnB</a:t>
            </a:r>
          </a:p>
        </p:txBody>
      </p:sp>
      <p:sp>
        <p:nvSpPr>
          <p:cNvPr id="28676" name="Oval 9"/>
          <p:cNvSpPr>
            <a:spLocks noChangeArrowheads="1"/>
          </p:cNvSpPr>
          <p:nvPr/>
        </p:nvSpPr>
        <p:spPr bwMode="auto">
          <a:xfrm>
            <a:off x="5291138" y="3500438"/>
            <a:ext cx="215900" cy="215900"/>
          </a:xfrm>
          <a:prstGeom prst="ellipse">
            <a:avLst/>
          </a:prstGeom>
          <a:solidFill>
            <a:srgbClr val="FF0000"/>
          </a:solidFill>
          <a:ln w="9525">
            <a:solidFill>
              <a:schemeClr val="tx1"/>
            </a:solidFill>
            <a:round/>
            <a:headEnd/>
            <a:tailEnd/>
          </a:ln>
        </p:spPr>
        <p:txBody>
          <a:bodyPr wrap="none" anchor="ctr"/>
          <a:lstStyle/>
          <a:p>
            <a:pPr eaLnBrk="1" hangingPunct="1"/>
            <a:endParaRPr lang="pt-BR" altLang="pt-BR"/>
          </a:p>
        </p:txBody>
      </p:sp>
      <p:sp>
        <p:nvSpPr>
          <p:cNvPr id="28677" name="Rectangle 10"/>
          <p:cNvSpPr>
            <a:spLocks noChangeArrowheads="1"/>
          </p:cNvSpPr>
          <p:nvPr/>
        </p:nvSpPr>
        <p:spPr bwMode="auto">
          <a:xfrm>
            <a:off x="5653088" y="3833813"/>
            <a:ext cx="719137"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UFMG</a:t>
            </a:r>
          </a:p>
        </p:txBody>
      </p:sp>
      <p:sp>
        <p:nvSpPr>
          <p:cNvPr id="28678" name="Oval 11"/>
          <p:cNvSpPr>
            <a:spLocks noChangeArrowheads="1"/>
          </p:cNvSpPr>
          <p:nvPr/>
        </p:nvSpPr>
        <p:spPr bwMode="auto">
          <a:xfrm>
            <a:off x="5724525" y="4076700"/>
            <a:ext cx="215900" cy="215900"/>
          </a:xfrm>
          <a:prstGeom prst="ellipse">
            <a:avLst/>
          </a:prstGeom>
          <a:solidFill>
            <a:srgbClr val="FF0000"/>
          </a:solidFill>
          <a:ln w="9525">
            <a:solidFill>
              <a:schemeClr val="tx1"/>
            </a:solidFill>
            <a:round/>
            <a:headEnd/>
            <a:tailEnd/>
          </a:ln>
        </p:spPr>
        <p:txBody>
          <a:bodyPr wrap="none" anchor="ctr"/>
          <a:lstStyle/>
          <a:p>
            <a:pPr eaLnBrk="1" hangingPunct="1"/>
            <a:endParaRPr lang="pt-BR" altLang="pt-BR"/>
          </a:p>
        </p:txBody>
      </p:sp>
      <p:sp>
        <p:nvSpPr>
          <p:cNvPr id="28679" name="Rectangle 12"/>
          <p:cNvSpPr>
            <a:spLocks noChangeArrowheads="1"/>
          </p:cNvSpPr>
          <p:nvPr/>
        </p:nvSpPr>
        <p:spPr bwMode="auto">
          <a:xfrm>
            <a:off x="4500563" y="5416550"/>
            <a:ext cx="719137"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UFRGS</a:t>
            </a:r>
          </a:p>
        </p:txBody>
      </p:sp>
      <p:sp>
        <p:nvSpPr>
          <p:cNvPr id="28680" name="Oval 13"/>
          <p:cNvSpPr>
            <a:spLocks noChangeArrowheads="1"/>
          </p:cNvSpPr>
          <p:nvPr/>
        </p:nvSpPr>
        <p:spPr bwMode="auto">
          <a:xfrm>
            <a:off x="4716463" y="5661025"/>
            <a:ext cx="215900" cy="215900"/>
          </a:xfrm>
          <a:prstGeom prst="ellipse">
            <a:avLst/>
          </a:prstGeom>
          <a:solidFill>
            <a:srgbClr val="FF0000"/>
          </a:solidFill>
          <a:ln w="9525">
            <a:solidFill>
              <a:schemeClr val="tx1"/>
            </a:solidFill>
            <a:round/>
            <a:headEnd/>
            <a:tailEnd/>
          </a:ln>
        </p:spPr>
        <p:txBody>
          <a:bodyPr wrap="none" anchor="ctr"/>
          <a:lstStyle/>
          <a:p>
            <a:pPr eaLnBrk="1" hangingPunct="1"/>
            <a:endParaRPr lang="pt-BR" altLang="pt-BR"/>
          </a:p>
        </p:txBody>
      </p:sp>
      <p:sp>
        <p:nvSpPr>
          <p:cNvPr id="28681" name="Rectangle 14"/>
          <p:cNvSpPr>
            <a:spLocks noChangeArrowheads="1"/>
          </p:cNvSpPr>
          <p:nvPr/>
        </p:nvSpPr>
        <p:spPr bwMode="auto">
          <a:xfrm>
            <a:off x="4789488" y="4076700"/>
            <a:ext cx="719137"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Unesp</a:t>
            </a:r>
          </a:p>
        </p:txBody>
      </p:sp>
      <p:sp>
        <p:nvSpPr>
          <p:cNvPr id="28682" name="Oval 15"/>
          <p:cNvSpPr>
            <a:spLocks noChangeArrowheads="1"/>
          </p:cNvSpPr>
          <p:nvPr/>
        </p:nvSpPr>
        <p:spPr bwMode="auto">
          <a:xfrm>
            <a:off x="5005388" y="4321175"/>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83" name="Rectangle 16"/>
          <p:cNvSpPr>
            <a:spLocks noChangeArrowheads="1"/>
          </p:cNvSpPr>
          <p:nvPr/>
        </p:nvSpPr>
        <p:spPr bwMode="auto">
          <a:xfrm>
            <a:off x="4427538" y="4292600"/>
            <a:ext cx="719137"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UEL</a:t>
            </a:r>
          </a:p>
        </p:txBody>
      </p:sp>
      <p:sp>
        <p:nvSpPr>
          <p:cNvPr id="28684" name="Oval 17"/>
          <p:cNvSpPr>
            <a:spLocks noChangeArrowheads="1"/>
          </p:cNvSpPr>
          <p:nvPr/>
        </p:nvSpPr>
        <p:spPr bwMode="auto">
          <a:xfrm>
            <a:off x="4643438" y="4537075"/>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85" name="Rectangle 18"/>
          <p:cNvSpPr>
            <a:spLocks noChangeArrowheads="1"/>
          </p:cNvSpPr>
          <p:nvPr/>
        </p:nvSpPr>
        <p:spPr bwMode="auto">
          <a:xfrm>
            <a:off x="6084888" y="3113088"/>
            <a:ext cx="719137"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UFBA</a:t>
            </a:r>
          </a:p>
        </p:txBody>
      </p:sp>
      <p:sp>
        <p:nvSpPr>
          <p:cNvPr id="28686" name="Oval 19"/>
          <p:cNvSpPr>
            <a:spLocks noChangeArrowheads="1"/>
          </p:cNvSpPr>
          <p:nvPr/>
        </p:nvSpPr>
        <p:spPr bwMode="auto">
          <a:xfrm>
            <a:off x="6589713" y="3313113"/>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87" name="Rectangle 20"/>
          <p:cNvSpPr>
            <a:spLocks noChangeArrowheads="1"/>
          </p:cNvSpPr>
          <p:nvPr/>
        </p:nvSpPr>
        <p:spPr bwMode="auto">
          <a:xfrm>
            <a:off x="6732588" y="2205038"/>
            <a:ext cx="719137"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UFPb</a:t>
            </a:r>
          </a:p>
        </p:txBody>
      </p:sp>
      <p:sp>
        <p:nvSpPr>
          <p:cNvPr id="28688" name="Oval 21"/>
          <p:cNvSpPr>
            <a:spLocks noChangeArrowheads="1"/>
          </p:cNvSpPr>
          <p:nvPr/>
        </p:nvSpPr>
        <p:spPr bwMode="auto">
          <a:xfrm>
            <a:off x="7237413" y="2420938"/>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89" name="Rectangle 22"/>
          <p:cNvSpPr>
            <a:spLocks noChangeArrowheads="1"/>
          </p:cNvSpPr>
          <p:nvPr/>
        </p:nvSpPr>
        <p:spPr bwMode="auto">
          <a:xfrm>
            <a:off x="6229350" y="3905250"/>
            <a:ext cx="719138"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UFES</a:t>
            </a:r>
          </a:p>
        </p:txBody>
      </p:sp>
      <p:sp>
        <p:nvSpPr>
          <p:cNvPr id="28690" name="Oval 23"/>
          <p:cNvSpPr>
            <a:spLocks noChangeArrowheads="1"/>
          </p:cNvSpPr>
          <p:nvPr/>
        </p:nvSpPr>
        <p:spPr bwMode="auto">
          <a:xfrm>
            <a:off x="6445250" y="4149725"/>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91" name="Rectangle 24"/>
          <p:cNvSpPr>
            <a:spLocks noChangeArrowheads="1"/>
          </p:cNvSpPr>
          <p:nvPr/>
        </p:nvSpPr>
        <p:spPr bwMode="auto">
          <a:xfrm>
            <a:off x="4859338" y="4913313"/>
            <a:ext cx="719137"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UFSC</a:t>
            </a:r>
          </a:p>
        </p:txBody>
      </p:sp>
      <p:sp>
        <p:nvSpPr>
          <p:cNvPr id="21524" name="Oval 25"/>
          <p:cNvSpPr>
            <a:spLocks noChangeArrowheads="1"/>
          </p:cNvSpPr>
          <p:nvPr/>
        </p:nvSpPr>
        <p:spPr bwMode="auto">
          <a:xfrm>
            <a:off x="5075238" y="5157788"/>
            <a:ext cx="215900" cy="215900"/>
          </a:xfrm>
          <a:prstGeom prst="ellipse">
            <a:avLst/>
          </a:prstGeom>
          <a:solidFill>
            <a:schemeClr val="accent3">
              <a:lumMod val="50000"/>
            </a:schemeClr>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FontTx/>
              <a:buNone/>
              <a:defRPr/>
            </a:pPr>
            <a:endParaRPr lang="pt-BR" altLang="pt-BR" sz="1800" smtClean="0"/>
          </a:p>
        </p:txBody>
      </p:sp>
      <p:sp>
        <p:nvSpPr>
          <p:cNvPr id="28693" name="Rectangle 26"/>
          <p:cNvSpPr>
            <a:spLocks noChangeArrowheads="1"/>
          </p:cNvSpPr>
          <p:nvPr/>
        </p:nvSpPr>
        <p:spPr bwMode="auto">
          <a:xfrm>
            <a:off x="5148263" y="1673225"/>
            <a:ext cx="719137"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UFPA</a:t>
            </a:r>
          </a:p>
        </p:txBody>
      </p:sp>
      <p:sp>
        <p:nvSpPr>
          <p:cNvPr id="28694" name="Oval 27"/>
          <p:cNvSpPr>
            <a:spLocks noChangeArrowheads="1"/>
          </p:cNvSpPr>
          <p:nvPr/>
        </p:nvSpPr>
        <p:spPr bwMode="auto">
          <a:xfrm>
            <a:off x="5003800" y="1728788"/>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95" name="Rectangle 28"/>
          <p:cNvSpPr>
            <a:spLocks noChangeArrowheads="1"/>
          </p:cNvSpPr>
          <p:nvPr/>
        </p:nvSpPr>
        <p:spPr bwMode="auto">
          <a:xfrm>
            <a:off x="4068763" y="5661025"/>
            <a:ext cx="719137"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FURG</a:t>
            </a:r>
          </a:p>
        </p:txBody>
      </p:sp>
      <p:sp>
        <p:nvSpPr>
          <p:cNvPr id="28696" name="Oval 29"/>
          <p:cNvSpPr>
            <a:spLocks noChangeArrowheads="1"/>
          </p:cNvSpPr>
          <p:nvPr/>
        </p:nvSpPr>
        <p:spPr bwMode="auto">
          <a:xfrm>
            <a:off x="4356100" y="5876925"/>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97" name="Rectangle 30"/>
          <p:cNvSpPr>
            <a:spLocks noChangeArrowheads="1"/>
          </p:cNvSpPr>
          <p:nvPr/>
        </p:nvSpPr>
        <p:spPr bwMode="auto">
          <a:xfrm>
            <a:off x="5580063" y="4481513"/>
            <a:ext cx="719137"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UFF</a:t>
            </a:r>
          </a:p>
        </p:txBody>
      </p:sp>
      <p:sp>
        <p:nvSpPr>
          <p:cNvPr id="28698" name="Oval 31"/>
          <p:cNvSpPr>
            <a:spLocks noChangeArrowheads="1"/>
          </p:cNvSpPr>
          <p:nvPr/>
        </p:nvSpPr>
        <p:spPr bwMode="auto">
          <a:xfrm>
            <a:off x="6083300" y="4652963"/>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699" name="Rectangle 32"/>
          <p:cNvSpPr>
            <a:spLocks noChangeArrowheads="1"/>
          </p:cNvSpPr>
          <p:nvPr/>
        </p:nvSpPr>
        <p:spPr bwMode="auto">
          <a:xfrm>
            <a:off x="3276600" y="1557338"/>
            <a:ext cx="719138"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UFAM</a:t>
            </a:r>
          </a:p>
        </p:txBody>
      </p:sp>
      <p:sp>
        <p:nvSpPr>
          <p:cNvPr id="28700" name="Oval 33"/>
          <p:cNvSpPr>
            <a:spLocks noChangeArrowheads="1"/>
          </p:cNvSpPr>
          <p:nvPr/>
        </p:nvSpPr>
        <p:spPr bwMode="auto">
          <a:xfrm>
            <a:off x="3492500" y="1801813"/>
            <a:ext cx="215900" cy="215900"/>
          </a:xfrm>
          <a:prstGeom prst="ellipse">
            <a:avLst/>
          </a:prstGeom>
          <a:solidFill>
            <a:srgbClr val="00FF00"/>
          </a:solidFill>
          <a:ln w="9525">
            <a:solidFill>
              <a:schemeClr val="tx1"/>
            </a:solidFill>
            <a:round/>
            <a:headEnd/>
            <a:tailEnd/>
          </a:ln>
        </p:spPr>
        <p:txBody>
          <a:bodyPr wrap="none" anchor="ctr"/>
          <a:lstStyle/>
          <a:p>
            <a:pPr eaLnBrk="1" hangingPunct="1"/>
            <a:endParaRPr lang="pt-BR" altLang="pt-BR"/>
          </a:p>
        </p:txBody>
      </p:sp>
      <p:sp>
        <p:nvSpPr>
          <p:cNvPr id="28701" name="Rectangle 34"/>
          <p:cNvSpPr>
            <a:spLocks noChangeArrowheads="1"/>
          </p:cNvSpPr>
          <p:nvPr/>
        </p:nvSpPr>
        <p:spPr bwMode="auto">
          <a:xfrm>
            <a:off x="5867400" y="4265613"/>
            <a:ext cx="719138"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Unirio</a:t>
            </a:r>
          </a:p>
        </p:txBody>
      </p:sp>
      <p:sp>
        <p:nvSpPr>
          <p:cNvPr id="28702" name="Oval 35"/>
          <p:cNvSpPr>
            <a:spLocks noChangeArrowheads="1"/>
          </p:cNvSpPr>
          <p:nvPr/>
        </p:nvSpPr>
        <p:spPr bwMode="auto">
          <a:xfrm>
            <a:off x="6300788" y="4508500"/>
            <a:ext cx="215900" cy="215900"/>
          </a:xfrm>
          <a:prstGeom prst="ellipse">
            <a:avLst/>
          </a:prstGeom>
          <a:solidFill>
            <a:srgbClr val="7030A0"/>
          </a:solidFill>
          <a:ln w="9525">
            <a:solidFill>
              <a:schemeClr val="tx1"/>
            </a:solidFill>
            <a:round/>
            <a:headEnd/>
            <a:tailEnd/>
          </a:ln>
        </p:spPr>
        <p:txBody>
          <a:bodyPr wrap="none" anchor="ctr"/>
          <a:lstStyle/>
          <a:p>
            <a:pPr eaLnBrk="1" hangingPunct="1"/>
            <a:endParaRPr lang="pt-BR" altLang="pt-BR"/>
          </a:p>
        </p:txBody>
      </p:sp>
      <p:sp>
        <p:nvSpPr>
          <p:cNvPr id="28703" name="Rectangle 36"/>
          <p:cNvSpPr>
            <a:spLocks noChangeArrowheads="1"/>
          </p:cNvSpPr>
          <p:nvPr/>
        </p:nvSpPr>
        <p:spPr bwMode="auto">
          <a:xfrm>
            <a:off x="6588125" y="2565400"/>
            <a:ext cx="719138" cy="315913"/>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UFPE</a:t>
            </a:r>
          </a:p>
        </p:txBody>
      </p:sp>
      <p:sp>
        <p:nvSpPr>
          <p:cNvPr id="28704" name="Oval 37"/>
          <p:cNvSpPr>
            <a:spLocks noChangeArrowheads="1"/>
          </p:cNvSpPr>
          <p:nvPr/>
        </p:nvSpPr>
        <p:spPr bwMode="auto">
          <a:xfrm>
            <a:off x="7092950" y="2736850"/>
            <a:ext cx="215900" cy="215900"/>
          </a:xfrm>
          <a:prstGeom prst="ellipse">
            <a:avLst/>
          </a:prstGeom>
          <a:solidFill>
            <a:srgbClr val="0000FF"/>
          </a:solidFill>
          <a:ln w="9525">
            <a:solidFill>
              <a:schemeClr val="tx1"/>
            </a:solidFill>
            <a:round/>
            <a:headEnd/>
            <a:tailEnd/>
          </a:ln>
        </p:spPr>
        <p:txBody>
          <a:bodyPr wrap="none" anchor="ctr"/>
          <a:lstStyle/>
          <a:p>
            <a:pPr eaLnBrk="1" hangingPunct="1"/>
            <a:endParaRPr lang="pt-BR" altLang="pt-BR"/>
          </a:p>
        </p:txBody>
      </p:sp>
      <p:sp>
        <p:nvSpPr>
          <p:cNvPr id="28705" name="Rectangle 38"/>
          <p:cNvSpPr>
            <a:spLocks noChangeArrowheads="1"/>
          </p:cNvSpPr>
          <p:nvPr/>
        </p:nvSpPr>
        <p:spPr bwMode="auto">
          <a:xfrm>
            <a:off x="4356100" y="3402013"/>
            <a:ext cx="719138" cy="315912"/>
          </a:xfrm>
          <a:prstGeom prst="rect">
            <a:avLst/>
          </a:prstGeom>
          <a:noFill/>
          <a:ln w="9525">
            <a:noFill/>
            <a:miter lim="800000"/>
            <a:headEnd/>
            <a:tailEnd/>
          </a:ln>
        </p:spPr>
        <p:txBody>
          <a:bodyPr/>
          <a:lstStyle/>
          <a:p>
            <a:pPr marL="342900" indent="-342900" algn="ctr" eaLnBrk="1" hangingPunct="1">
              <a:lnSpc>
                <a:spcPct val="90000"/>
              </a:lnSpc>
              <a:spcBef>
                <a:spcPct val="20000"/>
              </a:spcBef>
            </a:pPr>
            <a:r>
              <a:rPr lang="pt-BR" altLang="pt-BR" sz="1200" b="1"/>
              <a:t>UFG</a:t>
            </a:r>
          </a:p>
        </p:txBody>
      </p:sp>
      <p:sp>
        <p:nvSpPr>
          <p:cNvPr id="28706" name="Oval 39"/>
          <p:cNvSpPr>
            <a:spLocks noChangeArrowheads="1"/>
          </p:cNvSpPr>
          <p:nvPr/>
        </p:nvSpPr>
        <p:spPr bwMode="auto">
          <a:xfrm>
            <a:off x="4860925" y="3573463"/>
            <a:ext cx="215900" cy="215900"/>
          </a:xfrm>
          <a:prstGeom prst="ellipse">
            <a:avLst/>
          </a:prstGeom>
          <a:solidFill>
            <a:srgbClr val="0000FF"/>
          </a:solidFill>
          <a:ln w="9525">
            <a:solidFill>
              <a:schemeClr val="tx1"/>
            </a:solidFill>
            <a:round/>
            <a:headEnd/>
            <a:tailEnd/>
          </a:ln>
        </p:spPr>
        <p:txBody>
          <a:bodyPr wrap="none" anchor="ctr"/>
          <a:lstStyle/>
          <a:p>
            <a:pPr eaLnBrk="1" hangingPunct="1"/>
            <a:endParaRPr lang="pt-BR" altLang="pt-BR"/>
          </a:p>
        </p:txBody>
      </p:sp>
      <p:sp>
        <p:nvSpPr>
          <p:cNvPr id="28707" name="Oval 41"/>
          <p:cNvSpPr>
            <a:spLocks noChangeArrowheads="1"/>
          </p:cNvSpPr>
          <p:nvPr/>
        </p:nvSpPr>
        <p:spPr bwMode="auto">
          <a:xfrm>
            <a:off x="5940425" y="4797425"/>
            <a:ext cx="71438"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08" name="Oval 42"/>
          <p:cNvSpPr>
            <a:spLocks noChangeArrowheads="1"/>
          </p:cNvSpPr>
          <p:nvPr/>
        </p:nvSpPr>
        <p:spPr bwMode="auto">
          <a:xfrm>
            <a:off x="5580063" y="479742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09" name="Oval 44"/>
          <p:cNvSpPr>
            <a:spLocks noChangeArrowheads="1"/>
          </p:cNvSpPr>
          <p:nvPr/>
        </p:nvSpPr>
        <p:spPr bwMode="auto">
          <a:xfrm>
            <a:off x="5364163" y="4508500"/>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0" name="Oval 45"/>
          <p:cNvSpPr>
            <a:spLocks noChangeArrowheads="1"/>
          </p:cNvSpPr>
          <p:nvPr/>
        </p:nvSpPr>
        <p:spPr bwMode="auto">
          <a:xfrm>
            <a:off x="5364163" y="4724400"/>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1" name="Oval 46"/>
          <p:cNvSpPr>
            <a:spLocks noChangeArrowheads="1"/>
          </p:cNvSpPr>
          <p:nvPr/>
        </p:nvSpPr>
        <p:spPr bwMode="auto">
          <a:xfrm>
            <a:off x="4716463" y="501332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2" name="Oval 47"/>
          <p:cNvSpPr>
            <a:spLocks noChangeArrowheads="1"/>
          </p:cNvSpPr>
          <p:nvPr/>
        </p:nvSpPr>
        <p:spPr bwMode="auto">
          <a:xfrm>
            <a:off x="7021513" y="3068638"/>
            <a:ext cx="71437"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3" name="Oval 48"/>
          <p:cNvSpPr>
            <a:spLocks noChangeArrowheads="1"/>
          </p:cNvSpPr>
          <p:nvPr/>
        </p:nvSpPr>
        <p:spPr bwMode="auto">
          <a:xfrm>
            <a:off x="6877050" y="3213100"/>
            <a:ext cx="71438"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4" name="Oval 49"/>
          <p:cNvSpPr>
            <a:spLocks noChangeArrowheads="1"/>
          </p:cNvSpPr>
          <p:nvPr/>
        </p:nvSpPr>
        <p:spPr bwMode="auto">
          <a:xfrm>
            <a:off x="7308850" y="2276475"/>
            <a:ext cx="71438"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5" name="Oval 50"/>
          <p:cNvSpPr>
            <a:spLocks noChangeArrowheads="1"/>
          </p:cNvSpPr>
          <p:nvPr/>
        </p:nvSpPr>
        <p:spPr bwMode="auto">
          <a:xfrm>
            <a:off x="6659563" y="1917700"/>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6" name="Oval 51"/>
          <p:cNvSpPr>
            <a:spLocks noChangeArrowheads="1"/>
          </p:cNvSpPr>
          <p:nvPr/>
        </p:nvSpPr>
        <p:spPr bwMode="auto">
          <a:xfrm>
            <a:off x="6443663" y="2420938"/>
            <a:ext cx="71437"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7" name="Oval 52"/>
          <p:cNvSpPr>
            <a:spLocks noChangeArrowheads="1"/>
          </p:cNvSpPr>
          <p:nvPr/>
        </p:nvSpPr>
        <p:spPr bwMode="auto">
          <a:xfrm>
            <a:off x="6011863" y="1773238"/>
            <a:ext cx="71437"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8" name="Oval 53"/>
          <p:cNvSpPr>
            <a:spLocks noChangeArrowheads="1"/>
          </p:cNvSpPr>
          <p:nvPr/>
        </p:nvSpPr>
        <p:spPr bwMode="auto">
          <a:xfrm>
            <a:off x="6227763" y="206057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19" name="Oval 54"/>
          <p:cNvSpPr>
            <a:spLocks noChangeArrowheads="1"/>
          </p:cNvSpPr>
          <p:nvPr/>
        </p:nvSpPr>
        <p:spPr bwMode="auto">
          <a:xfrm>
            <a:off x="4067175" y="3573463"/>
            <a:ext cx="71438"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0" name="Oval 55"/>
          <p:cNvSpPr>
            <a:spLocks noChangeArrowheads="1"/>
          </p:cNvSpPr>
          <p:nvPr/>
        </p:nvSpPr>
        <p:spPr bwMode="auto">
          <a:xfrm>
            <a:off x="5148263" y="458152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1" name="Oval 56"/>
          <p:cNvSpPr>
            <a:spLocks noChangeArrowheads="1"/>
          </p:cNvSpPr>
          <p:nvPr/>
        </p:nvSpPr>
        <p:spPr bwMode="auto">
          <a:xfrm>
            <a:off x="5508625" y="4652963"/>
            <a:ext cx="71438"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2" name="Oval 57"/>
          <p:cNvSpPr>
            <a:spLocks noChangeArrowheads="1"/>
          </p:cNvSpPr>
          <p:nvPr/>
        </p:nvSpPr>
        <p:spPr bwMode="auto">
          <a:xfrm>
            <a:off x="5653088" y="393382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3" name="Oval 58"/>
          <p:cNvSpPr>
            <a:spLocks noChangeArrowheads="1"/>
          </p:cNvSpPr>
          <p:nvPr/>
        </p:nvSpPr>
        <p:spPr bwMode="auto">
          <a:xfrm>
            <a:off x="5867400" y="4724400"/>
            <a:ext cx="71438"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4" name="Oval 59"/>
          <p:cNvSpPr>
            <a:spLocks noChangeArrowheads="1"/>
          </p:cNvSpPr>
          <p:nvPr/>
        </p:nvSpPr>
        <p:spPr bwMode="auto">
          <a:xfrm>
            <a:off x="4716463" y="5949950"/>
            <a:ext cx="71437" cy="71438"/>
          </a:xfrm>
          <a:prstGeom prst="ellipse">
            <a:avLst/>
          </a:prstGeom>
          <a:solidFill>
            <a:srgbClr val="FFFF00"/>
          </a:solidFill>
          <a:ln w="9525">
            <a:solidFill>
              <a:schemeClr val="tx1"/>
            </a:solidFill>
            <a:round/>
            <a:headEnd/>
            <a:tailEnd/>
          </a:ln>
        </p:spPr>
        <p:txBody>
          <a:bodyPr wrap="none" anchor="ctr"/>
          <a:lstStyle/>
          <a:p>
            <a:pPr eaLnBrk="1" hangingPunct="1"/>
            <a:endParaRPr lang="pt-BR" altLang="pt-BR"/>
          </a:p>
        </p:txBody>
      </p:sp>
      <p:sp>
        <p:nvSpPr>
          <p:cNvPr id="28725" name="Oval 60"/>
          <p:cNvSpPr>
            <a:spLocks noChangeArrowheads="1"/>
          </p:cNvSpPr>
          <p:nvPr/>
        </p:nvSpPr>
        <p:spPr bwMode="auto">
          <a:xfrm>
            <a:off x="7021513" y="2493963"/>
            <a:ext cx="71437" cy="71437"/>
          </a:xfrm>
          <a:prstGeom prst="ellipse">
            <a:avLst/>
          </a:prstGeom>
          <a:solidFill>
            <a:srgbClr val="FFFF00"/>
          </a:solidFill>
          <a:ln w="9525">
            <a:solidFill>
              <a:schemeClr val="tx1"/>
            </a:solidFill>
            <a:round/>
            <a:headEnd/>
            <a:tailEnd/>
          </a:ln>
        </p:spPr>
        <p:txBody>
          <a:bodyPr wrap="none" anchor="ctr"/>
          <a:lstStyle/>
          <a:p>
            <a:pPr eaLnBrk="1" hangingPunct="1"/>
            <a:endParaRPr lang="pt-BR" altLang="pt-BR"/>
          </a:p>
        </p:txBody>
      </p:sp>
      <p:sp>
        <p:nvSpPr>
          <p:cNvPr id="28726" name="Oval 61"/>
          <p:cNvSpPr>
            <a:spLocks noChangeArrowheads="1"/>
          </p:cNvSpPr>
          <p:nvPr/>
        </p:nvSpPr>
        <p:spPr bwMode="auto">
          <a:xfrm>
            <a:off x="5364163" y="4868863"/>
            <a:ext cx="71437" cy="71437"/>
          </a:xfrm>
          <a:prstGeom prst="ellipse">
            <a:avLst/>
          </a:prstGeom>
          <a:solidFill>
            <a:srgbClr val="00FFFF"/>
          </a:solidFill>
          <a:ln w="9525">
            <a:solidFill>
              <a:schemeClr val="tx1"/>
            </a:solidFill>
            <a:round/>
            <a:headEnd/>
            <a:tailEnd/>
          </a:ln>
        </p:spPr>
        <p:txBody>
          <a:bodyPr wrap="none" anchor="ctr"/>
          <a:lstStyle/>
          <a:p>
            <a:pPr eaLnBrk="1" hangingPunct="1"/>
            <a:endParaRPr lang="pt-BR" altLang="pt-BR"/>
          </a:p>
        </p:txBody>
      </p:sp>
      <p:sp>
        <p:nvSpPr>
          <p:cNvPr id="28727" name="Oval 63"/>
          <p:cNvSpPr>
            <a:spLocks noChangeArrowheads="1"/>
          </p:cNvSpPr>
          <p:nvPr/>
        </p:nvSpPr>
        <p:spPr bwMode="auto">
          <a:xfrm>
            <a:off x="5508625" y="3862388"/>
            <a:ext cx="71438" cy="71437"/>
          </a:xfrm>
          <a:prstGeom prst="ellipse">
            <a:avLst/>
          </a:prstGeom>
          <a:solidFill>
            <a:srgbClr val="00FFFF"/>
          </a:solidFill>
          <a:ln w="9525">
            <a:solidFill>
              <a:schemeClr val="tx1"/>
            </a:solidFill>
            <a:round/>
            <a:headEnd/>
            <a:tailEnd/>
          </a:ln>
        </p:spPr>
        <p:txBody>
          <a:bodyPr wrap="none" anchor="ctr"/>
          <a:lstStyle/>
          <a:p>
            <a:pPr eaLnBrk="1" hangingPunct="1"/>
            <a:endParaRPr lang="pt-BR" altLang="pt-BR"/>
          </a:p>
        </p:txBody>
      </p:sp>
      <p:sp>
        <p:nvSpPr>
          <p:cNvPr id="28728" name="Oval 64"/>
          <p:cNvSpPr>
            <a:spLocks noChangeArrowheads="1"/>
          </p:cNvSpPr>
          <p:nvPr/>
        </p:nvSpPr>
        <p:spPr bwMode="auto">
          <a:xfrm>
            <a:off x="4356100" y="4005263"/>
            <a:ext cx="71438" cy="71437"/>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
        <p:nvSpPr>
          <p:cNvPr id="28729" name="Oval 52"/>
          <p:cNvSpPr>
            <a:spLocks noChangeArrowheads="1"/>
          </p:cNvSpPr>
          <p:nvPr/>
        </p:nvSpPr>
        <p:spPr bwMode="auto">
          <a:xfrm>
            <a:off x="3421063" y="3140075"/>
            <a:ext cx="71437" cy="71438"/>
          </a:xfrm>
          <a:prstGeom prst="ellipse">
            <a:avLst/>
          </a:prstGeom>
          <a:solidFill>
            <a:schemeClr val="tx1"/>
          </a:solidFill>
          <a:ln w="9525">
            <a:solidFill>
              <a:schemeClr val="tx1"/>
            </a:solidFill>
            <a:round/>
            <a:headEnd/>
            <a:tailEnd/>
          </a:ln>
        </p:spPr>
        <p:txBody>
          <a:bodyPr wrap="none" anchor="ctr"/>
          <a:lstStyle/>
          <a:p>
            <a:pPr eaLnBrk="1" hangingPunct="1"/>
            <a:endParaRPr lang="pt-BR" altLang="pt-B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2"/>
          <p:cNvPicPr>
            <a:picLocks noChangeAspect="1" noChangeArrowheads="1"/>
          </p:cNvPicPr>
          <p:nvPr/>
        </p:nvPicPr>
        <p:blipFill>
          <a:blip r:embed="rId2" cstate="print"/>
          <a:srcRect/>
          <a:stretch>
            <a:fillRect/>
          </a:stretch>
        </p:blipFill>
        <p:spPr bwMode="auto">
          <a:xfrm>
            <a:off x="1187450" y="0"/>
            <a:ext cx="6043613" cy="6770688"/>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5" descr="mapa-mundi-para-colorir-7"/>
          <p:cNvPicPr>
            <a:picLocks noChangeAspect="1" noChangeArrowheads="1"/>
          </p:cNvPicPr>
          <p:nvPr/>
        </p:nvPicPr>
        <p:blipFill>
          <a:blip r:embed="rId2" cstate="print"/>
          <a:srcRect/>
          <a:stretch>
            <a:fillRect/>
          </a:stretch>
        </p:blipFill>
        <p:spPr bwMode="auto">
          <a:xfrm>
            <a:off x="250825" y="549275"/>
            <a:ext cx="8713788" cy="5737225"/>
          </a:xfrm>
          <a:prstGeom prst="rect">
            <a:avLst/>
          </a:prstGeom>
          <a:noFill/>
          <a:ln w="9525">
            <a:noFill/>
            <a:miter lim="800000"/>
            <a:headEnd/>
            <a:tailEnd/>
          </a:ln>
        </p:spPr>
      </p:pic>
      <p:sp>
        <p:nvSpPr>
          <p:cNvPr id="30723" name="Rectangle 6"/>
          <p:cNvSpPr>
            <a:spLocks noChangeArrowheads="1"/>
          </p:cNvSpPr>
          <p:nvPr/>
        </p:nvSpPr>
        <p:spPr bwMode="auto">
          <a:xfrm>
            <a:off x="395288" y="2482850"/>
            <a:ext cx="2160587" cy="730250"/>
          </a:xfrm>
          <a:prstGeom prst="rect">
            <a:avLst/>
          </a:prstGeom>
          <a:noFill/>
          <a:ln w="9525">
            <a:noFill/>
            <a:miter lim="800000"/>
            <a:headEnd/>
            <a:tailEnd/>
          </a:ln>
        </p:spPr>
        <p:txBody>
          <a:bodyPr>
            <a:spAutoFit/>
          </a:bodyPr>
          <a:lstStyle/>
          <a:p>
            <a:pPr algn="ctr" eaLnBrk="1" hangingPunct="1"/>
            <a:r>
              <a:rPr lang="pt-BR" altLang="pt-BR" sz="1400" b="1">
                <a:solidFill>
                  <a:srgbClr val="FF0000"/>
                </a:solidFill>
              </a:rPr>
              <a:t>INFORMATION SCIENCE &amp; TECHNOLOGY</a:t>
            </a:r>
          </a:p>
        </p:txBody>
      </p:sp>
      <p:sp>
        <p:nvSpPr>
          <p:cNvPr id="30724" name="Rectangle 7"/>
          <p:cNvSpPr>
            <a:spLocks noChangeArrowheads="1"/>
          </p:cNvSpPr>
          <p:nvPr/>
        </p:nvSpPr>
        <p:spPr bwMode="auto">
          <a:xfrm>
            <a:off x="468313" y="1844675"/>
            <a:ext cx="1655762" cy="517525"/>
          </a:xfrm>
          <a:prstGeom prst="rect">
            <a:avLst/>
          </a:prstGeom>
          <a:noFill/>
          <a:ln w="9525">
            <a:noFill/>
            <a:miter lim="800000"/>
            <a:headEnd/>
            <a:tailEnd/>
          </a:ln>
        </p:spPr>
        <p:txBody>
          <a:bodyPr>
            <a:spAutoFit/>
          </a:bodyPr>
          <a:lstStyle/>
          <a:p>
            <a:pPr algn="ctr" eaLnBrk="1" hangingPunct="1"/>
            <a:r>
              <a:rPr lang="pt-BR" altLang="pt-BR" sz="1400" b="1">
                <a:solidFill>
                  <a:srgbClr val="FF0000"/>
                </a:solidFill>
              </a:rPr>
              <a:t>INFORMATION STUDIES</a:t>
            </a:r>
          </a:p>
        </p:txBody>
      </p:sp>
      <p:sp>
        <p:nvSpPr>
          <p:cNvPr id="30725" name="Rectangle 8"/>
          <p:cNvSpPr>
            <a:spLocks noChangeArrowheads="1"/>
          </p:cNvSpPr>
          <p:nvPr/>
        </p:nvSpPr>
        <p:spPr bwMode="auto">
          <a:xfrm>
            <a:off x="3708400" y="2047875"/>
            <a:ext cx="2547938" cy="461963"/>
          </a:xfrm>
          <a:prstGeom prst="rect">
            <a:avLst/>
          </a:prstGeom>
          <a:noFill/>
          <a:ln w="9525">
            <a:noFill/>
            <a:miter lim="800000"/>
            <a:headEnd/>
            <a:tailEnd/>
          </a:ln>
        </p:spPr>
        <p:txBody>
          <a:bodyPr>
            <a:spAutoFit/>
          </a:bodyPr>
          <a:lstStyle/>
          <a:p>
            <a:pPr algn="ctr" eaLnBrk="1" hangingPunct="1"/>
            <a:r>
              <a:rPr lang="pt-BR" altLang="pt-BR" sz="1200" b="1">
                <a:solidFill>
                  <a:srgbClr val="FF0000"/>
                </a:solidFill>
              </a:rPr>
              <a:t>SCIENCES DE L’INFORMATION ET DE LA COMMUNICATION</a:t>
            </a:r>
          </a:p>
        </p:txBody>
      </p:sp>
      <p:sp>
        <p:nvSpPr>
          <p:cNvPr id="30726" name="Rectangle 9"/>
          <p:cNvSpPr>
            <a:spLocks noChangeArrowheads="1"/>
          </p:cNvSpPr>
          <p:nvPr/>
        </p:nvSpPr>
        <p:spPr bwMode="auto">
          <a:xfrm>
            <a:off x="2914650" y="2476500"/>
            <a:ext cx="1585913" cy="461963"/>
          </a:xfrm>
          <a:prstGeom prst="rect">
            <a:avLst/>
          </a:prstGeom>
          <a:noFill/>
          <a:ln w="9525">
            <a:noFill/>
            <a:miter lim="800000"/>
            <a:headEnd/>
            <a:tailEnd/>
          </a:ln>
        </p:spPr>
        <p:txBody>
          <a:bodyPr>
            <a:spAutoFit/>
          </a:bodyPr>
          <a:lstStyle/>
          <a:p>
            <a:pPr algn="ctr" eaLnBrk="1" hangingPunct="1"/>
            <a:r>
              <a:rPr lang="pt-BR" altLang="pt-BR" sz="1200" b="1">
                <a:solidFill>
                  <a:srgbClr val="FF0000"/>
                </a:solidFill>
              </a:rPr>
              <a:t>INFORMACIÓN Y DOCUMENTACIÓN</a:t>
            </a:r>
          </a:p>
        </p:txBody>
      </p:sp>
      <p:sp>
        <p:nvSpPr>
          <p:cNvPr id="30727" name="Rectangle 10"/>
          <p:cNvSpPr>
            <a:spLocks noChangeArrowheads="1"/>
          </p:cNvSpPr>
          <p:nvPr/>
        </p:nvSpPr>
        <p:spPr bwMode="auto">
          <a:xfrm>
            <a:off x="5437188" y="1557338"/>
            <a:ext cx="1439862" cy="304800"/>
          </a:xfrm>
          <a:prstGeom prst="rect">
            <a:avLst/>
          </a:prstGeom>
          <a:noFill/>
          <a:ln w="9525">
            <a:noFill/>
            <a:miter lim="800000"/>
            <a:headEnd/>
            <a:tailEnd/>
          </a:ln>
        </p:spPr>
        <p:txBody>
          <a:bodyPr>
            <a:spAutoFit/>
          </a:bodyPr>
          <a:lstStyle/>
          <a:p>
            <a:pPr algn="ctr" eaLnBrk="1" hangingPunct="1"/>
            <a:r>
              <a:rPr lang="pt-BR" altLang="pt-BR" sz="1400" b="1">
                <a:solidFill>
                  <a:srgbClr val="FF0000"/>
                </a:solidFill>
              </a:rPr>
              <a:t>INFORMATIKA</a:t>
            </a:r>
          </a:p>
        </p:txBody>
      </p:sp>
      <p:sp>
        <p:nvSpPr>
          <p:cNvPr id="30728" name="Rectangle 11"/>
          <p:cNvSpPr>
            <a:spLocks noChangeArrowheads="1"/>
          </p:cNvSpPr>
          <p:nvPr/>
        </p:nvSpPr>
        <p:spPr bwMode="auto">
          <a:xfrm>
            <a:off x="3082925" y="1493838"/>
            <a:ext cx="2305050" cy="460375"/>
          </a:xfrm>
          <a:prstGeom prst="rect">
            <a:avLst/>
          </a:prstGeom>
          <a:noFill/>
          <a:ln w="9525">
            <a:noFill/>
            <a:miter lim="800000"/>
            <a:headEnd/>
            <a:tailEnd/>
          </a:ln>
        </p:spPr>
        <p:txBody>
          <a:bodyPr>
            <a:spAutoFit/>
          </a:bodyPr>
          <a:lstStyle/>
          <a:p>
            <a:pPr algn="ctr" eaLnBrk="1" hangingPunct="1"/>
            <a:r>
              <a:rPr lang="pt-BR" altLang="pt-BR" sz="1200" b="1">
                <a:solidFill>
                  <a:srgbClr val="FF0000"/>
                </a:solidFill>
              </a:rPr>
              <a:t>LIBRARY AND INFORMATION SCIENCE</a:t>
            </a:r>
          </a:p>
        </p:txBody>
      </p:sp>
      <p:sp>
        <p:nvSpPr>
          <p:cNvPr id="30729" name="Rectangle 12"/>
          <p:cNvSpPr>
            <a:spLocks noChangeArrowheads="1"/>
          </p:cNvSpPr>
          <p:nvPr/>
        </p:nvSpPr>
        <p:spPr bwMode="auto">
          <a:xfrm>
            <a:off x="1403350" y="3603625"/>
            <a:ext cx="1304925" cy="1384300"/>
          </a:xfrm>
          <a:prstGeom prst="rect">
            <a:avLst/>
          </a:prstGeom>
          <a:noFill/>
          <a:ln w="9525">
            <a:noFill/>
            <a:miter lim="800000"/>
            <a:headEnd/>
            <a:tailEnd/>
          </a:ln>
        </p:spPr>
        <p:txBody>
          <a:bodyPr>
            <a:spAutoFit/>
          </a:bodyPr>
          <a:lstStyle/>
          <a:p>
            <a:pPr algn="ctr" eaLnBrk="1" hangingPunct="1"/>
            <a:r>
              <a:rPr lang="pt-BR" altLang="pt-BR" sz="1400" b="1">
                <a:solidFill>
                  <a:srgbClr val="FF0000"/>
                </a:solidFill>
              </a:rPr>
              <a:t>BIBLIO</a:t>
            </a:r>
          </a:p>
          <a:p>
            <a:pPr algn="ctr" eaLnBrk="1" hangingPunct="1"/>
            <a:r>
              <a:rPr lang="pt-BR" altLang="pt-BR" sz="1400" b="1">
                <a:solidFill>
                  <a:srgbClr val="FF0000"/>
                </a:solidFill>
              </a:rPr>
              <a:t>TECOLOGÍA  Y CIENCIA DE LA INFOR</a:t>
            </a:r>
          </a:p>
          <a:p>
            <a:pPr algn="ctr" eaLnBrk="1" hangingPunct="1"/>
            <a:r>
              <a:rPr lang="pt-BR" altLang="pt-BR" sz="1400" b="1">
                <a:solidFill>
                  <a:srgbClr val="FF0000"/>
                </a:solidFill>
              </a:rPr>
              <a:t>MACIÓN</a:t>
            </a:r>
          </a:p>
        </p:txBody>
      </p:sp>
      <p:sp>
        <p:nvSpPr>
          <p:cNvPr id="30730" name="Rectangle 11"/>
          <p:cNvSpPr>
            <a:spLocks noChangeArrowheads="1"/>
          </p:cNvSpPr>
          <p:nvPr/>
        </p:nvSpPr>
        <p:spPr bwMode="auto">
          <a:xfrm>
            <a:off x="3768725" y="3852863"/>
            <a:ext cx="2305050" cy="523875"/>
          </a:xfrm>
          <a:prstGeom prst="rect">
            <a:avLst/>
          </a:prstGeom>
          <a:noFill/>
          <a:ln w="9525">
            <a:noFill/>
            <a:miter lim="800000"/>
            <a:headEnd/>
            <a:tailEnd/>
          </a:ln>
        </p:spPr>
        <p:txBody>
          <a:bodyPr>
            <a:spAutoFit/>
          </a:bodyPr>
          <a:lstStyle/>
          <a:p>
            <a:pPr algn="ctr" eaLnBrk="1" hangingPunct="1"/>
            <a:r>
              <a:rPr lang="pt-BR" altLang="pt-BR" sz="1400" b="1">
                <a:solidFill>
                  <a:srgbClr val="FF0000"/>
                </a:solidFill>
                <a:latin typeface="Calibri" pitchFamily="34" charset="0"/>
              </a:rPr>
              <a:t>LIBRARY AND INFORMATION SCIENCE</a:t>
            </a:r>
          </a:p>
        </p:txBody>
      </p:sp>
      <p:sp>
        <p:nvSpPr>
          <p:cNvPr id="30731" name="Rectangle 6"/>
          <p:cNvSpPr>
            <a:spLocks noChangeArrowheads="1"/>
          </p:cNvSpPr>
          <p:nvPr/>
        </p:nvSpPr>
        <p:spPr bwMode="auto">
          <a:xfrm>
            <a:off x="6975475" y="1804988"/>
            <a:ext cx="2160588" cy="523875"/>
          </a:xfrm>
          <a:prstGeom prst="rect">
            <a:avLst/>
          </a:prstGeom>
          <a:noFill/>
          <a:ln w="9525">
            <a:noFill/>
            <a:miter lim="800000"/>
            <a:headEnd/>
            <a:tailEnd/>
          </a:ln>
        </p:spPr>
        <p:txBody>
          <a:bodyPr>
            <a:spAutoFit/>
          </a:bodyPr>
          <a:lstStyle/>
          <a:p>
            <a:pPr algn="ctr" eaLnBrk="1" hangingPunct="1"/>
            <a:r>
              <a:rPr lang="pt-BR" altLang="pt-BR" sz="1400" b="1">
                <a:solidFill>
                  <a:srgbClr val="FF0000"/>
                </a:solidFill>
                <a:latin typeface="Calibri" pitchFamily="34" charset="0"/>
              </a:rPr>
              <a:t>INFORMATION SCIENCE &amp; TECHNOLOGY</a:t>
            </a:r>
          </a:p>
        </p:txBody>
      </p:sp>
      <p:sp>
        <p:nvSpPr>
          <p:cNvPr id="30732" name="Rectangle 6"/>
          <p:cNvSpPr>
            <a:spLocks noChangeArrowheads="1"/>
          </p:cNvSpPr>
          <p:nvPr/>
        </p:nvSpPr>
        <p:spPr bwMode="auto">
          <a:xfrm>
            <a:off x="5795963" y="3089275"/>
            <a:ext cx="2160587" cy="307975"/>
          </a:xfrm>
          <a:prstGeom prst="rect">
            <a:avLst/>
          </a:prstGeom>
          <a:noFill/>
          <a:ln w="9525">
            <a:noFill/>
            <a:miter lim="800000"/>
            <a:headEnd/>
            <a:tailEnd/>
          </a:ln>
        </p:spPr>
        <p:txBody>
          <a:bodyPr>
            <a:spAutoFit/>
          </a:bodyPr>
          <a:lstStyle/>
          <a:p>
            <a:pPr algn="ctr" eaLnBrk="1" hangingPunct="1"/>
            <a:r>
              <a:rPr lang="pt-BR" altLang="pt-BR" sz="1400" b="1">
                <a:solidFill>
                  <a:srgbClr val="FF0000"/>
                </a:solidFill>
                <a:latin typeface="Calibri" pitchFamily="34" charset="0"/>
              </a:rPr>
              <a:t>INFORMATION SCIENCE</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ítulo 1"/>
          <p:cNvSpPr>
            <a:spLocks noGrp="1"/>
          </p:cNvSpPr>
          <p:nvPr>
            <p:ph type="title"/>
          </p:nvPr>
        </p:nvSpPr>
        <p:spPr bwMode="auto">
          <a:xfrm>
            <a:off x="628650" y="365125"/>
            <a:ext cx="7886700" cy="1325563"/>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pt-BR" altLang="pt-BR" smtClean="0"/>
              <a:t>Suporte institucional</a:t>
            </a:r>
          </a:p>
        </p:txBody>
      </p:sp>
      <p:sp>
        <p:nvSpPr>
          <p:cNvPr id="31747" name="Espaço Reservado para Conteúdo 2"/>
          <p:cNvSpPr>
            <a:spLocks noGrp="1"/>
          </p:cNvSpPr>
          <p:nvPr>
            <p:ph idx="1"/>
          </p:nvPr>
        </p:nvSpPr>
        <p:spPr>
          <a:xfrm>
            <a:off x="250825" y="1628775"/>
            <a:ext cx="8424863" cy="4351338"/>
          </a:xfrm>
        </p:spPr>
        <p:txBody>
          <a:bodyPr/>
          <a:lstStyle/>
          <a:p>
            <a:pPr eaLnBrk="1" hangingPunct="1"/>
            <a:r>
              <a:rPr lang="pt-BR" altLang="pt-BR" sz="1800" smtClean="0"/>
              <a:t>CoLIS – Conceptions of Library and Information Science</a:t>
            </a:r>
          </a:p>
          <a:p>
            <a:pPr eaLnBrk="1" hangingPunct="1">
              <a:buFontTx/>
              <a:buNone/>
            </a:pPr>
            <a:r>
              <a:rPr lang="pt-BR" altLang="pt-BR" sz="1800" b="1" smtClean="0"/>
              <a:t>CoLIS 1</a:t>
            </a:r>
            <a:r>
              <a:rPr lang="pt-BR" altLang="pt-BR" sz="1800" smtClean="0"/>
              <a:t> 1991 in Tampere, Finland ; </a:t>
            </a:r>
            <a:r>
              <a:rPr lang="pt-BR" altLang="pt-BR" sz="1800" b="1" smtClean="0"/>
              <a:t>CoLIS 2</a:t>
            </a:r>
            <a:r>
              <a:rPr lang="pt-BR" altLang="pt-BR" sz="1800" smtClean="0"/>
              <a:t> 1996 in Copenhagen, Denmark</a:t>
            </a:r>
          </a:p>
          <a:p>
            <a:pPr eaLnBrk="1" hangingPunct="1">
              <a:buFontTx/>
              <a:buNone/>
            </a:pPr>
            <a:r>
              <a:rPr lang="pt-BR" altLang="pt-BR" sz="1800" b="1" smtClean="0"/>
              <a:t>CoLIS 3</a:t>
            </a:r>
            <a:r>
              <a:rPr lang="pt-BR" altLang="pt-BR" sz="1800" smtClean="0"/>
              <a:t> 1999 in Dubrovnik, Croatia ; </a:t>
            </a:r>
            <a:r>
              <a:rPr lang="pt-BR" altLang="pt-BR" sz="1800" b="1" smtClean="0"/>
              <a:t>CoLIS 4</a:t>
            </a:r>
            <a:r>
              <a:rPr lang="pt-BR" altLang="pt-BR" sz="1800" smtClean="0"/>
              <a:t> 2002 in Seattle, USA</a:t>
            </a:r>
          </a:p>
          <a:p>
            <a:pPr eaLnBrk="1" hangingPunct="1">
              <a:buFontTx/>
              <a:buNone/>
            </a:pPr>
            <a:r>
              <a:rPr lang="pt-BR" altLang="pt-BR" sz="1800" b="1" smtClean="0"/>
              <a:t>CoLIS 5</a:t>
            </a:r>
            <a:r>
              <a:rPr lang="pt-BR" altLang="pt-BR" sz="1800" smtClean="0"/>
              <a:t> 2005 in Glasgow, Scotland; </a:t>
            </a:r>
            <a:r>
              <a:rPr lang="pt-BR" altLang="pt-BR" sz="1800" b="1" smtClean="0"/>
              <a:t>CoLIS 6</a:t>
            </a:r>
            <a:r>
              <a:rPr lang="pt-BR" altLang="pt-BR" sz="1800" smtClean="0"/>
              <a:t> 2007 in Borås, Sweden</a:t>
            </a:r>
          </a:p>
          <a:p>
            <a:pPr eaLnBrk="1" hangingPunct="1">
              <a:buFontTx/>
              <a:buNone/>
            </a:pPr>
            <a:r>
              <a:rPr lang="pt-BR" altLang="pt-BR" sz="1800" b="1" smtClean="0"/>
              <a:t>CoLIS 7</a:t>
            </a:r>
            <a:r>
              <a:rPr lang="pt-BR" altLang="pt-BR" sz="1800" smtClean="0"/>
              <a:t> 2010 in London; </a:t>
            </a:r>
            <a:r>
              <a:rPr lang="pt-BR" altLang="pt-BR" sz="1800" b="1" smtClean="0"/>
              <a:t>CoLIS 8</a:t>
            </a:r>
            <a:r>
              <a:rPr lang="pt-BR" altLang="pt-BR" sz="1800" smtClean="0"/>
              <a:t> 2013 in Copenhagen, Denmark, </a:t>
            </a:r>
          </a:p>
          <a:p>
            <a:pPr eaLnBrk="1" hangingPunct="1">
              <a:buFontTx/>
              <a:buNone/>
            </a:pPr>
            <a:r>
              <a:rPr lang="pt-BR" altLang="pt-BR" sz="1800" b="1" smtClean="0"/>
              <a:t>CoLIS 9</a:t>
            </a:r>
            <a:r>
              <a:rPr lang="pt-BR" altLang="pt-BR" sz="1800" smtClean="0"/>
              <a:t> 2016 in Uppsala, Sweden; </a:t>
            </a:r>
            <a:r>
              <a:rPr lang="pt-BR" altLang="pt-BR" sz="1800" b="1" smtClean="0"/>
              <a:t>CoLIS 10 </a:t>
            </a:r>
            <a:r>
              <a:rPr lang="pt-BR" altLang="pt-BR" sz="1800" smtClean="0"/>
              <a:t>2019 in Liubliana, Slovenia </a:t>
            </a:r>
          </a:p>
          <a:p>
            <a:pPr eaLnBrk="1" hangingPunct="1">
              <a:buFontTx/>
              <a:buNone/>
            </a:pPr>
            <a:r>
              <a:rPr lang="pt-BR" altLang="pt-BR" sz="1800" b="1" smtClean="0"/>
              <a:t>CoLIS 11 </a:t>
            </a:r>
            <a:r>
              <a:rPr lang="pt-BR" altLang="pt-BR" sz="1800" smtClean="0"/>
              <a:t>2022 in Oslo, Norway; </a:t>
            </a:r>
            <a:r>
              <a:rPr lang="pt-BR" altLang="pt-BR" sz="1800" b="1" smtClean="0"/>
              <a:t>CoLIS 12 </a:t>
            </a:r>
            <a:r>
              <a:rPr lang="pt-BR" altLang="pt-BR" sz="1800" smtClean="0"/>
              <a:t>2025 in Glasgow</a:t>
            </a:r>
          </a:p>
          <a:p>
            <a:pPr eaLnBrk="1" hangingPunct="1"/>
            <a:r>
              <a:rPr lang="en-US" altLang="pt-BR" sz="1800" smtClean="0"/>
              <a:t>International Society for the Study of Information (IS4SI), </a:t>
            </a:r>
            <a:r>
              <a:rPr lang="pt-BR" altLang="pt-BR" sz="1800" smtClean="0"/>
              <a:t>International Society for Knowledge Organization (ISKO), International Conference on Information Society; </a:t>
            </a:r>
            <a:r>
              <a:rPr lang="en-US" altLang="pt-BR" sz="1800" smtClean="0"/>
              <a:t>Conference on Information and Knowledge Management; International Conference on Information Law and Ethics; </a:t>
            </a:r>
            <a:r>
              <a:rPr lang="pt-BR" altLang="pt-BR" sz="1800" smtClean="0"/>
              <a:t>The Information Behaviour Conference; Information Literacy Annual Conference; International Conference in Information Science; </a:t>
            </a:r>
            <a:r>
              <a:rPr lang="en-US" altLang="pt-BR" sz="1800" smtClean="0"/>
              <a:t>International Conference on Library and Information Science</a:t>
            </a:r>
            <a:endParaRPr lang="pt-BR" altLang="pt-BR" sz="180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bwMode="auto">
          <a:xfrm>
            <a:off x="457200" y="714375"/>
            <a:ext cx="8229600" cy="1000125"/>
          </a:xfrm>
          <a:noFill/>
          <a:ln>
            <a:miter lim="800000"/>
            <a:headEnd/>
            <a:tailEnd/>
          </a:ln>
        </p:spPr>
        <p:txBody>
          <a:bodyPr vert="horz" wrap="square" lIns="91440" tIns="45720" rIns="91440" bIns="45720" numCol="1" anchor="t" anchorCtr="0" compatLnSpc="1">
            <a:prstTxWarp prst="textNoShape">
              <a:avLst/>
            </a:prstTxWarp>
          </a:bodyPr>
          <a:lstStyle/>
          <a:p>
            <a:pPr eaLnBrk="1" hangingPunct="1"/>
            <a:r>
              <a:rPr lang="pt-BR" altLang="pt-BR" sz="4000" smtClean="0"/>
              <a:t>2. Infra-estrutura institucional da CI</a:t>
            </a:r>
          </a:p>
        </p:txBody>
      </p:sp>
      <p:sp>
        <p:nvSpPr>
          <p:cNvPr id="4099" name="Rectangle 3"/>
          <p:cNvSpPr>
            <a:spLocks noGrp="1" noChangeArrowheads="1"/>
          </p:cNvSpPr>
          <p:nvPr>
            <p:ph type="body" idx="1"/>
          </p:nvPr>
        </p:nvSpPr>
        <p:spPr>
          <a:xfrm>
            <a:off x="395288" y="2060575"/>
            <a:ext cx="8229600" cy="3994150"/>
          </a:xfrm>
        </p:spPr>
        <p:txBody>
          <a:bodyPr/>
          <a:lstStyle/>
          <a:p>
            <a:pPr eaLnBrk="1" hangingPunct="1"/>
            <a:r>
              <a:rPr lang="pt-BR" altLang="pt-BR" smtClean="0"/>
              <a:t>Discussão epistemológica é afetada pelas condições político-sociais</a:t>
            </a:r>
          </a:p>
          <a:p>
            <a:pPr eaLnBrk="1" hangingPunct="1"/>
            <a:r>
              <a:rPr lang="pt-BR" altLang="pt-BR" smtClean="0"/>
              <a:t>Relações (polêmicas) com outras áreas de conhecimento</a:t>
            </a:r>
          </a:p>
          <a:p>
            <a:pPr eaLnBrk="1" hangingPunct="1"/>
            <a:r>
              <a:rPr lang="pt-BR" altLang="pt-BR" smtClean="0"/>
              <a:t>Infra-estrutura da CI: associações, cursos, periódicos, profissionais</a:t>
            </a:r>
          </a:p>
          <a:p>
            <a:pPr eaLnBrk="1" hangingPunct="1"/>
            <a:r>
              <a:rPr lang="pt-BR" altLang="pt-BR" smtClean="0"/>
              <a:t>Realidade diferente nos vários países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Espaço Reservado para Conteúdo 2"/>
          <p:cNvPicPr>
            <a:picLocks noGrp="1" noChangeAspect="1"/>
          </p:cNvPicPr>
          <p:nvPr>
            <p:ph/>
          </p:nvPr>
        </p:nvPicPr>
        <p:blipFill>
          <a:blip r:embed="rId2" cstate="print"/>
          <a:srcRect/>
          <a:stretch>
            <a:fillRect/>
          </a:stretch>
        </p:blipFill>
        <p:spPr bwMode="auto">
          <a:xfrm>
            <a:off x="1331913" y="1484313"/>
            <a:ext cx="6343650" cy="4295775"/>
          </a:xfrm>
          <a:noFill/>
          <a:ln>
            <a:miter lim="800000"/>
            <a:headEnd/>
            <a:tailEnd/>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nvGraphicFramePr>
        <p:xfrm>
          <a:off x="323850" y="333375"/>
          <a:ext cx="8424863" cy="6075363"/>
        </p:xfrm>
        <a:graphic>
          <a:graphicData uri="http://schemas.openxmlformats.org/drawingml/2006/table">
            <a:tbl>
              <a:tblPr firstRow="1" firstCol="1" bandRow="1">
                <a:tableStyleId>{5C22544A-7EE6-4342-B048-85BDC9FD1C3A}</a:tableStyleId>
              </a:tblPr>
              <a:tblGrid>
                <a:gridCol w="2466585"/>
                <a:gridCol w="3024032"/>
                <a:gridCol w="2934319"/>
              </a:tblGrid>
              <a:tr h="250024">
                <a:tc>
                  <a:txBody>
                    <a:bodyPr/>
                    <a:lstStyle/>
                    <a:p>
                      <a:pPr algn="l">
                        <a:lnSpc>
                          <a:spcPct val="115000"/>
                        </a:lnSpc>
                        <a:spcAft>
                          <a:spcPts val="0"/>
                        </a:spcAft>
                      </a:pPr>
                      <a:r>
                        <a:rPr lang="pt-BR" sz="1200" dirty="0">
                          <a:solidFill>
                            <a:schemeClr val="tx1"/>
                          </a:solidFill>
                          <a:effectLst/>
                          <a:latin typeface="+mj-lt"/>
                        </a:rPr>
                        <a:t> </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gn="ctr">
                        <a:lnSpc>
                          <a:spcPct val="115000"/>
                        </a:lnSpc>
                        <a:spcAft>
                          <a:spcPts val="0"/>
                        </a:spcAft>
                      </a:pP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gn="ctr">
                        <a:lnSpc>
                          <a:spcPct val="115000"/>
                        </a:lnSpc>
                        <a:spcAft>
                          <a:spcPts val="0"/>
                        </a:spcAft>
                      </a:pP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r>
              <a:tr h="542064">
                <a:tc>
                  <a:txBody>
                    <a:bodyPr/>
                    <a:lstStyle/>
                    <a:p>
                      <a:pPr algn="l">
                        <a:lnSpc>
                          <a:spcPct val="115000"/>
                        </a:lnSpc>
                        <a:spcAft>
                          <a:spcPts val="0"/>
                        </a:spcAft>
                      </a:pPr>
                      <a:r>
                        <a:rPr lang="pt-BR" sz="1200" dirty="0" smtClean="0">
                          <a:solidFill>
                            <a:schemeClr val="tx1"/>
                          </a:solidFill>
                          <a:effectLst/>
                          <a:latin typeface="+mj-lt"/>
                          <a:ea typeface="Calibri" panose="020F0502020204030204" pitchFamily="34" charset="0"/>
                          <a:cs typeface="Times New Roman" panose="02020603050405020304" pitchFamily="18" charset="0"/>
                        </a:rPr>
                        <a:t>Teoria Matemática</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nSpc>
                          <a:spcPct val="115000"/>
                        </a:lnSpc>
                        <a:spcAft>
                          <a:spcPts val="0"/>
                        </a:spcAft>
                      </a:pPr>
                      <a:r>
                        <a:rPr lang="pt-BR" sz="1200" dirty="0" smtClean="0">
                          <a:effectLst/>
                          <a:latin typeface="+mj-lt"/>
                          <a:ea typeface="Calibri" panose="020F0502020204030204" pitchFamily="34" charset="0"/>
                          <a:cs typeface="Times New Roman" panose="02020603050405020304" pitchFamily="18" charset="0"/>
                        </a:rPr>
                        <a:t>Recuperação</a:t>
                      </a:r>
                      <a:r>
                        <a:rPr lang="pt-BR" sz="1200" baseline="0" dirty="0" smtClean="0">
                          <a:effectLst/>
                          <a:latin typeface="+mj-lt"/>
                          <a:ea typeface="Calibri" panose="020F0502020204030204" pitchFamily="34" charset="0"/>
                          <a:cs typeface="Times New Roman" panose="02020603050405020304" pitchFamily="18" charset="0"/>
                        </a:rPr>
                        <a:t> da informação: revocação e precisão</a:t>
                      </a:r>
                      <a:endParaRPr lang="pt-BR" sz="1200" dirty="0">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gn="ctr">
                        <a:lnSpc>
                          <a:spcPct val="115000"/>
                        </a:lnSpc>
                        <a:spcAft>
                          <a:spcPts val="0"/>
                        </a:spcAft>
                      </a:pPr>
                      <a:endParaRPr lang="pt-BR" sz="1200" dirty="0" smtClean="0">
                        <a:effectLst/>
                        <a:latin typeface="+mj-lt"/>
                        <a:ea typeface="Calibri" panose="020F0502020204030204" pitchFamily="34" charset="0"/>
                        <a:cs typeface="Times New Roman" panose="02020603050405020304" pitchFamily="18" charset="0"/>
                      </a:endParaRPr>
                    </a:p>
                  </a:txBody>
                  <a:tcPr marL="35637" marR="35637" marT="0" marB="0"/>
                </a:tc>
              </a:tr>
              <a:tr h="630910">
                <a:tc>
                  <a:txBody>
                    <a:bodyPr/>
                    <a:lstStyle/>
                    <a:p>
                      <a:pPr algn="l">
                        <a:lnSpc>
                          <a:spcPct val="115000"/>
                        </a:lnSpc>
                        <a:spcAft>
                          <a:spcPts val="0"/>
                        </a:spcAft>
                      </a:pPr>
                      <a:r>
                        <a:rPr lang="pt-BR" sz="1200" dirty="0" smtClean="0">
                          <a:solidFill>
                            <a:schemeClr val="tx1"/>
                          </a:solidFill>
                          <a:effectLst/>
                          <a:latin typeface="+mj-lt"/>
                          <a:ea typeface="Calibri" panose="020F0502020204030204" pitchFamily="34" charset="0"/>
                          <a:cs typeface="Times New Roman" panose="02020603050405020304" pitchFamily="18" charset="0"/>
                        </a:rPr>
                        <a:t>Teoria Sistêmica</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BR" sz="1200" dirty="0" smtClean="0">
                          <a:effectLst/>
                          <a:latin typeface="+mj-lt"/>
                          <a:ea typeface="Calibri" panose="020F0502020204030204" pitchFamily="34" charset="0"/>
                          <a:cs typeface="Times New Roman" panose="02020603050405020304" pitchFamily="18" charset="0"/>
                        </a:rPr>
                        <a:t>Sistemas de informação</a:t>
                      </a:r>
                    </a:p>
                    <a:p>
                      <a:pPr marL="0" marR="0" indent="0" algn="l" defTabSz="914400" rtl="0" eaLnBrk="1" fontAlgn="auto" latinLnBrk="0" hangingPunct="1">
                        <a:lnSpc>
                          <a:spcPct val="115000"/>
                        </a:lnSpc>
                        <a:spcBef>
                          <a:spcPts val="0"/>
                        </a:spcBef>
                        <a:spcAft>
                          <a:spcPts val="0"/>
                        </a:spcAft>
                        <a:buClrTx/>
                        <a:buSzTx/>
                        <a:buFontTx/>
                        <a:buNone/>
                        <a:tabLst/>
                        <a:defRPr/>
                      </a:pPr>
                      <a:r>
                        <a:rPr lang="pt-BR" sz="1200" dirty="0" smtClean="0">
                          <a:effectLst/>
                          <a:latin typeface="+mj-lt"/>
                          <a:ea typeface="Calibri" panose="020F0502020204030204" pitchFamily="34" charset="0"/>
                          <a:cs typeface="Times New Roman" panose="02020603050405020304" pitchFamily="18" charset="0"/>
                        </a:rPr>
                        <a:t>SRI – equilíbrio</a:t>
                      </a:r>
                      <a:r>
                        <a:rPr lang="pt-BR" sz="1200" baseline="0" dirty="0" smtClean="0">
                          <a:effectLst/>
                          <a:latin typeface="+mj-lt"/>
                          <a:ea typeface="Calibri" panose="020F0502020204030204" pitchFamily="34" charset="0"/>
                          <a:cs typeface="Times New Roman" panose="02020603050405020304" pitchFamily="18" charset="0"/>
                        </a:rPr>
                        <a:t> entre entrada e saída, sistemas e busca, atendimento das necessidades</a:t>
                      </a:r>
                      <a:endParaRPr lang="pt-BR" sz="1200" dirty="0">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gn="ctr">
                        <a:lnSpc>
                          <a:spcPct val="115000"/>
                        </a:lnSpc>
                        <a:spcAft>
                          <a:spcPts val="0"/>
                        </a:spcAft>
                      </a:pPr>
                      <a:endParaRPr lang="pt-BR" sz="1200" dirty="0" smtClean="0">
                        <a:effectLst/>
                        <a:latin typeface="+mj-lt"/>
                        <a:ea typeface="Calibri" panose="020F0502020204030204" pitchFamily="34" charset="0"/>
                        <a:cs typeface="Times New Roman" panose="02020603050405020304" pitchFamily="18" charset="0"/>
                      </a:endParaRPr>
                    </a:p>
                  </a:txBody>
                  <a:tcPr marL="35637" marR="35637" marT="0" marB="0"/>
                </a:tc>
              </a:tr>
              <a:tr h="630910">
                <a:tc>
                  <a:txBody>
                    <a:bodyPr/>
                    <a:lstStyle/>
                    <a:p>
                      <a:pPr algn="l">
                        <a:lnSpc>
                          <a:spcPct val="115000"/>
                        </a:lnSpc>
                        <a:spcAft>
                          <a:spcPts val="0"/>
                        </a:spcAft>
                      </a:pPr>
                      <a:r>
                        <a:rPr lang="pt-BR" sz="1200" dirty="0" smtClean="0">
                          <a:solidFill>
                            <a:schemeClr val="tx1"/>
                          </a:solidFill>
                          <a:effectLst/>
                          <a:latin typeface="+mj-lt"/>
                        </a:rPr>
                        <a:t>Teoria crítica</a:t>
                      </a:r>
                      <a:r>
                        <a:rPr lang="pt-BR" sz="1200" baseline="0" dirty="0" smtClean="0">
                          <a:solidFill>
                            <a:schemeClr val="tx1"/>
                          </a:solidFill>
                          <a:effectLst/>
                          <a:latin typeface="+mj-lt"/>
                        </a:rPr>
                        <a:t> </a:t>
                      </a:r>
                      <a:r>
                        <a:rPr lang="pt-BR" sz="1200" dirty="0" smtClean="0">
                          <a:solidFill>
                            <a:schemeClr val="tx1"/>
                          </a:solidFill>
                          <a:effectLst/>
                          <a:latin typeface="+mj-lt"/>
                        </a:rPr>
                        <a:t>da </a:t>
                      </a:r>
                      <a:r>
                        <a:rPr lang="pt-BR" sz="1200" dirty="0">
                          <a:solidFill>
                            <a:schemeClr val="tx1"/>
                          </a:solidFill>
                          <a:effectLst/>
                          <a:latin typeface="+mj-lt"/>
                        </a:rPr>
                        <a:t>informação</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nSpc>
                          <a:spcPct val="115000"/>
                        </a:lnSpc>
                        <a:spcAft>
                          <a:spcPts val="0"/>
                        </a:spcAft>
                      </a:pPr>
                      <a:r>
                        <a:rPr lang="pt-BR" sz="1200" dirty="0">
                          <a:effectLst/>
                          <a:latin typeface="+mj-lt"/>
                        </a:rPr>
                        <a:t>Disseminação, </a:t>
                      </a:r>
                      <a:r>
                        <a:rPr lang="pt-BR" sz="1200" dirty="0" smtClean="0">
                          <a:effectLst/>
                          <a:latin typeface="+mj-lt"/>
                        </a:rPr>
                        <a:t>extensão</a:t>
                      </a:r>
                    </a:p>
                    <a:p>
                      <a:pPr>
                        <a:lnSpc>
                          <a:spcPct val="115000"/>
                        </a:lnSpc>
                        <a:spcAft>
                          <a:spcPts val="0"/>
                        </a:spcAft>
                      </a:pPr>
                      <a:r>
                        <a:rPr lang="pt-BR" sz="1200" dirty="0" smtClean="0">
                          <a:effectLst/>
                          <a:latin typeface="+mj-lt"/>
                        </a:rPr>
                        <a:t>Políticas de informação</a:t>
                      </a:r>
                    </a:p>
                    <a:p>
                      <a:pPr>
                        <a:lnSpc>
                          <a:spcPct val="115000"/>
                        </a:lnSpc>
                        <a:spcAft>
                          <a:spcPts val="0"/>
                        </a:spcAft>
                      </a:pPr>
                      <a:r>
                        <a:rPr lang="pt-BR" sz="1200" dirty="0" smtClean="0">
                          <a:effectLst/>
                          <a:latin typeface="+mj-lt"/>
                        </a:rPr>
                        <a:t>Inclusão</a:t>
                      </a:r>
                      <a:endParaRPr lang="pt-BR" sz="1200" dirty="0">
                        <a:effectLst/>
                        <a:latin typeface="+mj-lt"/>
                      </a:endParaRPr>
                    </a:p>
                  </a:txBody>
                  <a:tcPr marL="35637" marR="35637" marT="0" marB="0"/>
                </a:tc>
                <a:tc>
                  <a:txBody>
                    <a:bodyPr/>
                    <a:lstStyle/>
                    <a:p>
                      <a:pPr>
                        <a:lnSpc>
                          <a:spcPct val="115000"/>
                        </a:lnSpc>
                        <a:spcAft>
                          <a:spcPts val="0"/>
                        </a:spcAft>
                      </a:pPr>
                      <a:r>
                        <a:rPr lang="pt-BR" sz="1200" dirty="0" smtClean="0">
                          <a:solidFill>
                            <a:srgbClr val="FF0000"/>
                          </a:solidFill>
                          <a:effectLst/>
                          <a:latin typeface="+mj-lt"/>
                        </a:rPr>
                        <a:t>Ética intercultural</a:t>
                      </a:r>
                    </a:p>
                    <a:p>
                      <a:pPr>
                        <a:lnSpc>
                          <a:spcPct val="115000"/>
                        </a:lnSpc>
                        <a:spcAft>
                          <a:spcPts val="0"/>
                        </a:spcAft>
                      </a:pPr>
                      <a:r>
                        <a:rPr lang="pt-BR" sz="1200" dirty="0" smtClean="0">
                          <a:solidFill>
                            <a:srgbClr val="FF0000"/>
                          </a:solidFill>
                          <a:effectLst/>
                          <a:latin typeface="+mj-lt"/>
                        </a:rPr>
                        <a:t>Arqueologia</a:t>
                      </a:r>
                      <a:r>
                        <a:rPr lang="pt-BR" sz="1200" baseline="0" dirty="0" smtClean="0">
                          <a:solidFill>
                            <a:srgbClr val="FF0000"/>
                          </a:solidFill>
                          <a:effectLst/>
                          <a:latin typeface="+mj-lt"/>
                        </a:rPr>
                        <a:t> da sociedade da inf.</a:t>
                      </a:r>
                    </a:p>
                    <a:p>
                      <a:pPr>
                        <a:lnSpc>
                          <a:spcPct val="115000"/>
                        </a:lnSpc>
                        <a:spcAft>
                          <a:spcPts val="0"/>
                        </a:spcAft>
                      </a:pPr>
                      <a:r>
                        <a:rPr lang="pt-BR" sz="1200" baseline="0" dirty="0" smtClean="0">
                          <a:solidFill>
                            <a:srgbClr val="FF0000"/>
                          </a:solidFill>
                          <a:effectLst/>
                          <a:latin typeface="+mj-lt"/>
                        </a:rPr>
                        <a:t>Regimes de informação</a:t>
                      </a:r>
                      <a:endParaRPr lang="pt-BR" sz="1200" dirty="0">
                        <a:solidFill>
                          <a:srgbClr val="FF0000"/>
                        </a:solidFill>
                        <a:effectLst/>
                        <a:latin typeface="+mj-lt"/>
                      </a:endParaRPr>
                    </a:p>
                  </a:txBody>
                  <a:tcPr marL="35637" marR="35637" marT="0" marB="0"/>
                </a:tc>
              </a:tr>
              <a:tr h="715244">
                <a:tc>
                  <a:txBody>
                    <a:bodyPr/>
                    <a:lstStyle/>
                    <a:p>
                      <a:pPr algn="l">
                        <a:lnSpc>
                          <a:spcPct val="115000"/>
                        </a:lnSpc>
                        <a:spcAft>
                          <a:spcPts val="0"/>
                        </a:spcAft>
                      </a:pPr>
                      <a:r>
                        <a:rPr lang="pt-BR" sz="1200" dirty="0" smtClean="0">
                          <a:solidFill>
                            <a:schemeClr val="tx1"/>
                          </a:solidFill>
                          <a:effectLst/>
                          <a:latin typeface="+mj-lt"/>
                        </a:rPr>
                        <a:t>Teorias da Representação </a:t>
                      </a:r>
                      <a:r>
                        <a:rPr lang="pt-BR" sz="1200" dirty="0">
                          <a:solidFill>
                            <a:schemeClr val="tx1"/>
                          </a:solidFill>
                          <a:effectLst/>
                          <a:latin typeface="+mj-lt"/>
                        </a:rPr>
                        <a:t>da informação</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nSpc>
                          <a:spcPct val="115000"/>
                        </a:lnSpc>
                        <a:spcAft>
                          <a:spcPts val="0"/>
                        </a:spcAft>
                      </a:pPr>
                      <a:r>
                        <a:rPr lang="pt-BR" sz="1200" dirty="0">
                          <a:effectLst/>
                          <a:latin typeface="+mj-lt"/>
                        </a:rPr>
                        <a:t>Sistemas de classificação e linguagem </a:t>
                      </a:r>
                      <a:r>
                        <a:rPr lang="pt-BR" sz="1200" dirty="0" smtClean="0">
                          <a:effectLst/>
                          <a:latin typeface="+mj-lt"/>
                        </a:rPr>
                        <a:t>controlada</a:t>
                      </a:r>
                    </a:p>
                    <a:p>
                      <a:pPr>
                        <a:lnSpc>
                          <a:spcPct val="115000"/>
                        </a:lnSpc>
                        <a:spcAft>
                          <a:spcPts val="0"/>
                        </a:spcAft>
                      </a:pPr>
                      <a:r>
                        <a:rPr lang="pt-BR" sz="1200" dirty="0" smtClean="0">
                          <a:effectLst/>
                          <a:latin typeface="+mj-lt"/>
                        </a:rPr>
                        <a:t>Sistemas orientados para usuários</a:t>
                      </a:r>
                    </a:p>
                    <a:p>
                      <a:pPr>
                        <a:lnSpc>
                          <a:spcPct val="115000"/>
                        </a:lnSpc>
                        <a:spcAft>
                          <a:spcPts val="0"/>
                        </a:spcAft>
                      </a:pPr>
                      <a:r>
                        <a:rPr lang="pt-BR" sz="1200" dirty="0" smtClean="0">
                          <a:effectLst/>
                          <a:latin typeface="+mj-lt"/>
                        </a:rPr>
                        <a:t>Classificações</a:t>
                      </a:r>
                      <a:r>
                        <a:rPr lang="pt-BR" sz="1200" baseline="0" dirty="0" smtClean="0">
                          <a:effectLst/>
                          <a:latin typeface="+mj-lt"/>
                        </a:rPr>
                        <a:t> facetadas</a:t>
                      </a:r>
                      <a:endParaRPr lang="pt-BR" sz="1200" dirty="0" smtClean="0">
                        <a:effectLst/>
                        <a:latin typeface="+mj-lt"/>
                      </a:endParaRPr>
                    </a:p>
                    <a:p>
                      <a:pPr>
                        <a:lnSpc>
                          <a:spcPct val="115000"/>
                        </a:lnSpc>
                        <a:spcAft>
                          <a:spcPts val="0"/>
                        </a:spcAft>
                      </a:pPr>
                      <a:endParaRPr lang="pt-BR" sz="1200" dirty="0">
                        <a:effectLst/>
                        <a:latin typeface="+mj-lt"/>
                      </a:endParaRPr>
                    </a:p>
                  </a:txBody>
                  <a:tcPr marL="35637" marR="35637" marT="0" marB="0"/>
                </a:tc>
                <a:tc>
                  <a:txBody>
                    <a:bodyPr/>
                    <a:lstStyle/>
                    <a:p>
                      <a:pPr>
                        <a:lnSpc>
                          <a:spcPct val="115000"/>
                        </a:lnSpc>
                        <a:spcAft>
                          <a:spcPts val="0"/>
                        </a:spcAft>
                      </a:pPr>
                      <a:r>
                        <a:rPr lang="pt-BR" sz="1200" dirty="0" err="1" smtClean="0">
                          <a:solidFill>
                            <a:srgbClr val="FF0000"/>
                          </a:solidFill>
                          <a:effectLst/>
                          <a:latin typeface="+mj-lt"/>
                        </a:rPr>
                        <a:t>Folksonomias</a:t>
                      </a:r>
                      <a:endParaRPr lang="pt-BR" sz="1200" dirty="0" smtClean="0">
                        <a:solidFill>
                          <a:srgbClr val="FF0000"/>
                        </a:solidFill>
                        <a:effectLst/>
                        <a:latin typeface="+mj-lt"/>
                      </a:endParaRPr>
                    </a:p>
                    <a:p>
                      <a:pPr>
                        <a:lnSpc>
                          <a:spcPct val="115000"/>
                        </a:lnSpc>
                        <a:spcAft>
                          <a:spcPts val="0"/>
                        </a:spcAft>
                      </a:pPr>
                      <a:r>
                        <a:rPr lang="pt-BR" sz="1200" dirty="0" smtClean="0">
                          <a:solidFill>
                            <a:srgbClr val="FF0000"/>
                          </a:solidFill>
                          <a:effectLst/>
                          <a:latin typeface="+mj-lt"/>
                        </a:rPr>
                        <a:t>Análise</a:t>
                      </a:r>
                      <a:r>
                        <a:rPr lang="pt-BR" sz="1200" baseline="0" dirty="0" smtClean="0">
                          <a:solidFill>
                            <a:srgbClr val="FF0000"/>
                          </a:solidFill>
                          <a:effectLst/>
                          <a:latin typeface="+mj-lt"/>
                        </a:rPr>
                        <a:t> de domínio</a:t>
                      </a:r>
                      <a:endParaRPr lang="pt-BR" sz="1200" dirty="0">
                        <a:solidFill>
                          <a:srgbClr val="FF0000"/>
                        </a:solidFill>
                        <a:effectLst/>
                        <a:latin typeface="+mj-lt"/>
                      </a:endParaRPr>
                    </a:p>
                  </a:txBody>
                  <a:tcPr marL="35637" marR="35637" marT="0" marB="0"/>
                </a:tc>
              </a:tr>
              <a:tr h="1115958">
                <a:tc>
                  <a:txBody>
                    <a:bodyPr/>
                    <a:lstStyle/>
                    <a:p>
                      <a:pPr algn="l">
                        <a:lnSpc>
                          <a:spcPct val="115000"/>
                        </a:lnSpc>
                        <a:spcAft>
                          <a:spcPts val="0"/>
                        </a:spcAft>
                      </a:pPr>
                      <a:r>
                        <a:rPr lang="pt-BR" sz="1200" dirty="0">
                          <a:solidFill>
                            <a:schemeClr val="tx1"/>
                          </a:solidFill>
                          <a:effectLst/>
                          <a:latin typeface="+mj-lt"/>
                        </a:rPr>
                        <a:t> </a:t>
                      </a:r>
                    </a:p>
                    <a:p>
                      <a:pPr algn="l">
                        <a:lnSpc>
                          <a:spcPct val="115000"/>
                        </a:lnSpc>
                        <a:spcAft>
                          <a:spcPts val="0"/>
                        </a:spcAft>
                      </a:pPr>
                      <a:r>
                        <a:rPr lang="pt-BR" sz="1200" dirty="0" smtClean="0">
                          <a:solidFill>
                            <a:schemeClr val="tx1"/>
                          </a:solidFill>
                          <a:effectLst/>
                          <a:latin typeface="+mj-lt"/>
                        </a:rPr>
                        <a:t>Estudos dos fluxos:</a:t>
                      </a:r>
                      <a:endParaRPr lang="pt-BR" sz="1200" dirty="0">
                        <a:solidFill>
                          <a:schemeClr val="tx1"/>
                        </a:solidFill>
                        <a:effectLst/>
                        <a:latin typeface="+mj-lt"/>
                      </a:endParaRPr>
                    </a:p>
                    <a:p>
                      <a:pPr algn="l">
                        <a:lnSpc>
                          <a:spcPct val="115000"/>
                        </a:lnSpc>
                        <a:spcAft>
                          <a:spcPts val="0"/>
                        </a:spcAft>
                      </a:pPr>
                      <a:r>
                        <a:rPr lang="pt-BR" sz="1200" dirty="0">
                          <a:solidFill>
                            <a:schemeClr val="tx1"/>
                          </a:solidFill>
                          <a:effectLst/>
                          <a:latin typeface="+mj-lt"/>
                        </a:rPr>
                        <a:t>Comunicação </a:t>
                      </a:r>
                      <a:r>
                        <a:rPr lang="pt-BR" sz="1200" dirty="0" smtClean="0">
                          <a:solidFill>
                            <a:schemeClr val="tx1"/>
                          </a:solidFill>
                          <a:effectLst/>
                          <a:latin typeface="+mj-lt"/>
                        </a:rPr>
                        <a:t>científica</a:t>
                      </a:r>
                    </a:p>
                    <a:p>
                      <a:pPr algn="l">
                        <a:lnSpc>
                          <a:spcPct val="115000"/>
                        </a:lnSpc>
                        <a:spcAft>
                          <a:spcPts val="0"/>
                        </a:spcAft>
                      </a:pPr>
                      <a:r>
                        <a:rPr lang="pt-BR" sz="1200" dirty="0" smtClean="0">
                          <a:solidFill>
                            <a:schemeClr val="tx1"/>
                          </a:solidFill>
                          <a:effectLst/>
                          <a:latin typeface="+mj-lt"/>
                          <a:ea typeface="Calibri" panose="020F0502020204030204" pitchFamily="34" charset="0"/>
                          <a:cs typeface="Times New Roman" panose="02020603050405020304" pitchFamily="18" charset="0"/>
                        </a:rPr>
                        <a:t>e</a:t>
                      </a:r>
                      <a:r>
                        <a:rPr lang="pt-BR" sz="1200" baseline="0" dirty="0" smtClean="0">
                          <a:solidFill>
                            <a:schemeClr val="tx1"/>
                          </a:solidFill>
                          <a:effectLst/>
                          <a:latin typeface="+mj-lt"/>
                          <a:ea typeface="Calibri" panose="020F0502020204030204" pitchFamily="34" charset="0"/>
                          <a:cs typeface="Times New Roman" panose="02020603050405020304" pitchFamily="18" charset="0"/>
                        </a:rPr>
                        <a:t> Gestão da Informação</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nSpc>
                          <a:spcPct val="115000"/>
                        </a:lnSpc>
                        <a:spcAft>
                          <a:spcPts val="0"/>
                        </a:spcAft>
                      </a:pPr>
                      <a:r>
                        <a:rPr lang="pt-BR" sz="1200" dirty="0" smtClean="0">
                          <a:effectLst/>
                          <a:latin typeface="+mj-lt"/>
                        </a:rPr>
                        <a:t>Fontes </a:t>
                      </a:r>
                      <a:r>
                        <a:rPr lang="pt-BR" sz="1200" dirty="0">
                          <a:effectLst/>
                          <a:latin typeface="+mj-lt"/>
                        </a:rPr>
                        <a:t>formais e </a:t>
                      </a:r>
                      <a:r>
                        <a:rPr lang="pt-BR" sz="1200" dirty="0" smtClean="0">
                          <a:effectLst/>
                          <a:latin typeface="+mj-lt"/>
                        </a:rPr>
                        <a:t>informais</a:t>
                      </a:r>
                      <a:endParaRPr lang="pt-BR" sz="1200" dirty="0">
                        <a:effectLst/>
                        <a:latin typeface="+mj-lt"/>
                      </a:endParaRPr>
                    </a:p>
                    <a:p>
                      <a:pPr>
                        <a:lnSpc>
                          <a:spcPct val="115000"/>
                        </a:lnSpc>
                        <a:spcAft>
                          <a:spcPts val="0"/>
                        </a:spcAft>
                      </a:pPr>
                      <a:r>
                        <a:rPr lang="pt-BR" sz="1200" dirty="0">
                          <a:effectLst/>
                          <a:latin typeface="+mj-lt"/>
                        </a:rPr>
                        <a:t>Avaliação dos serviços </a:t>
                      </a:r>
                      <a:r>
                        <a:rPr lang="pt-BR" sz="1200" dirty="0" smtClean="0">
                          <a:effectLst/>
                          <a:latin typeface="+mj-lt"/>
                        </a:rPr>
                        <a:t>e sistemas</a:t>
                      </a:r>
                    </a:p>
                    <a:p>
                      <a:pPr>
                        <a:lnSpc>
                          <a:spcPct val="115000"/>
                        </a:lnSpc>
                        <a:spcAft>
                          <a:spcPts val="0"/>
                        </a:spcAft>
                      </a:pPr>
                      <a:r>
                        <a:rPr lang="pt-BR" sz="1200" dirty="0" smtClean="0">
                          <a:effectLst/>
                          <a:latin typeface="+mj-lt"/>
                        </a:rPr>
                        <a:t>Leis</a:t>
                      </a:r>
                      <a:r>
                        <a:rPr lang="pt-BR" sz="1200" baseline="0" dirty="0" smtClean="0">
                          <a:effectLst/>
                          <a:latin typeface="+mj-lt"/>
                        </a:rPr>
                        <a:t> </a:t>
                      </a:r>
                      <a:r>
                        <a:rPr lang="pt-BR" sz="1200" baseline="0" dirty="0" err="1" smtClean="0">
                          <a:effectLst/>
                          <a:latin typeface="+mj-lt"/>
                        </a:rPr>
                        <a:t>bibliométricas</a:t>
                      </a:r>
                      <a:endParaRPr lang="pt-BR" sz="1200" dirty="0" smtClean="0">
                        <a:effectLst/>
                        <a:latin typeface="+mj-lt"/>
                      </a:endParaRPr>
                    </a:p>
                    <a:p>
                      <a:pPr>
                        <a:lnSpc>
                          <a:spcPct val="115000"/>
                        </a:lnSpc>
                        <a:spcAft>
                          <a:spcPts val="0"/>
                        </a:spcAft>
                      </a:pPr>
                      <a:r>
                        <a:rPr lang="pt-BR" sz="1200" dirty="0" smtClean="0">
                          <a:effectLst/>
                          <a:latin typeface="+mj-lt"/>
                        </a:rPr>
                        <a:t>Gestão de recursos </a:t>
                      </a:r>
                      <a:r>
                        <a:rPr lang="pt-BR" sz="1200" dirty="0" err="1" smtClean="0">
                          <a:effectLst/>
                          <a:latin typeface="+mj-lt"/>
                        </a:rPr>
                        <a:t>informacionais</a:t>
                      </a:r>
                      <a:endParaRPr lang="pt-BR" sz="1200" dirty="0" smtClean="0">
                        <a:effectLst/>
                        <a:latin typeface="+mj-lt"/>
                      </a:endParaRPr>
                    </a:p>
                    <a:p>
                      <a:pPr>
                        <a:lnSpc>
                          <a:spcPct val="115000"/>
                        </a:lnSpc>
                        <a:spcAft>
                          <a:spcPts val="0"/>
                        </a:spcAft>
                      </a:pPr>
                      <a:r>
                        <a:rPr lang="pt-BR" sz="1200" dirty="0" smtClean="0">
                          <a:effectLst/>
                          <a:latin typeface="+mj-lt"/>
                        </a:rPr>
                        <a:t>Fluxos, colégios invisíveis e </a:t>
                      </a:r>
                      <a:r>
                        <a:rPr lang="pt-BR" sz="1200" dirty="0" err="1" smtClean="0">
                          <a:effectLst/>
                          <a:latin typeface="+mj-lt"/>
                        </a:rPr>
                        <a:t>gatekeepers</a:t>
                      </a:r>
                      <a:endParaRPr lang="pt-BR" sz="1200" dirty="0" smtClean="0">
                        <a:effectLst/>
                        <a:latin typeface="+mj-lt"/>
                      </a:endParaRPr>
                    </a:p>
                    <a:p>
                      <a:pPr>
                        <a:lnSpc>
                          <a:spcPct val="115000"/>
                        </a:lnSpc>
                        <a:spcAft>
                          <a:spcPts val="0"/>
                        </a:spcAft>
                      </a:pPr>
                      <a:r>
                        <a:rPr lang="pt-BR" sz="1200" dirty="0" smtClean="0">
                          <a:effectLst/>
                          <a:latin typeface="+mj-lt"/>
                        </a:rPr>
                        <a:t>Gestão da informação e do conhecimento</a:t>
                      </a:r>
                      <a:endParaRPr lang="pt-BR" sz="1200" dirty="0">
                        <a:effectLst/>
                        <a:latin typeface="+mj-lt"/>
                      </a:endParaRPr>
                    </a:p>
                  </a:txBody>
                  <a:tcPr marL="35637" marR="35637" marT="0" marB="0"/>
                </a:tc>
                <a:tc>
                  <a:txBody>
                    <a:bodyPr/>
                    <a:lstStyle/>
                    <a:p>
                      <a:pPr>
                        <a:lnSpc>
                          <a:spcPct val="115000"/>
                        </a:lnSpc>
                        <a:spcAft>
                          <a:spcPts val="0"/>
                        </a:spcAft>
                      </a:pPr>
                      <a:r>
                        <a:rPr lang="pt-BR" sz="1200" dirty="0" smtClean="0">
                          <a:solidFill>
                            <a:srgbClr val="FF0000"/>
                          </a:solidFill>
                          <a:effectLst/>
                          <a:latin typeface="+mj-lt"/>
                          <a:ea typeface="Calibri" panose="020F0502020204030204" pitchFamily="34" charset="0"/>
                          <a:cs typeface="Times New Roman" panose="02020603050405020304" pitchFamily="18" charset="0"/>
                        </a:rPr>
                        <a:t>Curadoria</a:t>
                      </a:r>
                      <a:r>
                        <a:rPr lang="pt-BR" sz="1200" baseline="0" dirty="0" smtClean="0">
                          <a:solidFill>
                            <a:srgbClr val="FF0000"/>
                          </a:solidFill>
                          <a:effectLst/>
                          <a:latin typeface="+mj-lt"/>
                          <a:ea typeface="Calibri" panose="020F0502020204030204" pitchFamily="34" charset="0"/>
                          <a:cs typeface="Times New Roman" panose="02020603050405020304" pitchFamily="18" charset="0"/>
                        </a:rPr>
                        <a:t> digital</a:t>
                      </a:r>
                    </a:p>
                    <a:p>
                      <a:pPr>
                        <a:lnSpc>
                          <a:spcPct val="115000"/>
                        </a:lnSpc>
                        <a:spcAft>
                          <a:spcPts val="0"/>
                        </a:spcAft>
                      </a:pPr>
                      <a:r>
                        <a:rPr lang="pt-BR" sz="1200" baseline="0" dirty="0" err="1" smtClean="0">
                          <a:solidFill>
                            <a:srgbClr val="FF0000"/>
                          </a:solidFill>
                          <a:effectLst/>
                          <a:latin typeface="+mj-lt"/>
                          <a:ea typeface="Calibri" panose="020F0502020204030204" pitchFamily="34" charset="0"/>
                          <a:cs typeface="Times New Roman" panose="02020603050405020304" pitchFamily="18" charset="0"/>
                        </a:rPr>
                        <a:t>Altmetria</a:t>
                      </a:r>
                      <a:endParaRPr lang="pt-BR" sz="1200" baseline="0" dirty="0" smtClean="0">
                        <a:solidFill>
                          <a:srgbClr val="FF0000"/>
                        </a:solidFill>
                        <a:effectLst/>
                        <a:latin typeface="+mj-lt"/>
                        <a:ea typeface="Calibri" panose="020F0502020204030204" pitchFamily="34" charset="0"/>
                        <a:cs typeface="Times New Roman" panose="02020603050405020304" pitchFamily="18" charset="0"/>
                      </a:endParaRPr>
                    </a:p>
                    <a:p>
                      <a:pPr>
                        <a:lnSpc>
                          <a:spcPct val="115000"/>
                        </a:lnSpc>
                        <a:spcAft>
                          <a:spcPts val="0"/>
                        </a:spcAft>
                      </a:pPr>
                      <a:r>
                        <a:rPr lang="pt-BR" sz="1200" baseline="0" dirty="0" smtClean="0">
                          <a:solidFill>
                            <a:srgbClr val="FF0000"/>
                          </a:solidFill>
                          <a:effectLst/>
                          <a:latin typeface="+mj-lt"/>
                          <a:ea typeface="Calibri" panose="020F0502020204030204" pitchFamily="34" charset="0"/>
                          <a:cs typeface="Times New Roman" panose="02020603050405020304" pitchFamily="18" charset="0"/>
                        </a:rPr>
                        <a:t>Cultura organizacional</a:t>
                      </a:r>
                    </a:p>
                    <a:p>
                      <a:pPr>
                        <a:lnSpc>
                          <a:spcPct val="115000"/>
                        </a:lnSpc>
                        <a:spcAft>
                          <a:spcPts val="0"/>
                        </a:spcAft>
                      </a:pPr>
                      <a:r>
                        <a:rPr lang="pt-BR" sz="1200" baseline="0" dirty="0" smtClean="0">
                          <a:solidFill>
                            <a:srgbClr val="FF0000"/>
                          </a:solidFill>
                          <a:effectLst/>
                          <a:latin typeface="+mj-lt"/>
                          <a:ea typeface="Calibri" panose="020F0502020204030204" pitchFamily="34" charset="0"/>
                          <a:cs typeface="Times New Roman" panose="02020603050405020304" pitchFamily="18" charset="0"/>
                        </a:rPr>
                        <a:t>Orientação informacional</a:t>
                      </a:r>
                      <a:endParaRPr lang="pt-BR" sz="1200" dirty="0">
                        <a:solidFill>
                          <a:srgbClr val="FF0000"/>
                        </a:solidFill>
                        <a:effectLst/>
                        <a:latin typeface="+mj-lt"/>
                        <a:ea typeface="Calibri" panose="020F0502020204030204" pitchFamily="34" charset="0"/>
                        <a:cs typeface="Times New Roman" panose="02020603050405020304" pitchFamily="18" charset="0"/>
                      </a:endParaRPr>
                    </a:p>
                  </a:txBody>
                  <a:tcPr marL="35637" marR="35637" marT="0" marB="0"/>
                </a:tc>
              </a:tr>
              <a:tr h="495813">
                <a:tc>
                  <a:txBody>
                    <a:bodyPr/>
                    <a:lstStyle/>
                    <a:p>
                      <a:pPr algn="l">
                        <a:lnSpc>
                          <a:spcPct val="115000"/>
                        </a:lnSpc>
                        <a:spcAft>
                          <a:spcPts val="0"/>
                        </a:spcAft>
                      </a:pPr>
                      <a:r>
                        <a:rPr lang="pt-BR" sz="1200" dirty="0" smtClean="0">
                          <a:solidFill>
                            <a:schemeClr val="tx1"/>
                          </a:solidFill>
                          <a:effectLst/>
                          <a:latin typeface="+mj-lt"/>
                        </a:rPr>
                        <a:t>Estudos de Usuários </a:t>
                      </a:r>
                      <a:r>
                        <a:rPr lang="pt-BR" sz="1200" dirty="0">
                          <a:solidFill>
                            <a:schemeClr val="tx1"/>
                          </a:solidFill>
                          <a:effectLst/>
                          <a:latin typeface="+mj-lt"/>
                        </a:rPr>
                        <a:t>da informação</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marL="0" marR="0" indent="0" algn="l" defTabSz="914400" rtl="0" eaLnBrk="1" fontAlgn="auto" latinLnBrk="0" hangingPunct="1">
                        <a:lnSpc>
                          <a:spcPct val="115000"/>
                        </a:lnSpc>
                        <a:spcBef>
                          <a:spcPts val="0"/>
                        </a:spcBef>
                        <a:spcAft>
                          <a:spcPts val="0"/>
                        </a:spcAft>
                        <a:buClrTx/>
                        <a:buSzTx/>
                        <a:buFontTx/>
                        <a:buNone/>
                        <a:tabLst/>
                        <a:defRPr/>
                      </a:pPr>
                      <a:r>
                        <a:rPr lang="pt-BR" sz="1200" dirty="0">
                          <a:effectLst/>
                          <a:latin typeface="+mj-lt"/>
                        </a:rPr>
                        <a:t>Uso da </a:t>
                      </a:r>
                      <a:r>
                        <a:rPr lang="pt-BR" sz="1200" dirty="0" smtClean="0">
                          <a:effectLst/>
                          <a:latin typeface="+mj-lt"/>
                        </a:rPr>
                        <a:t>informação</a:t>
                      </a:r>
                    </a:p>
                    <a:p>
                      <a:pPr marL="0" marR="0" indent="0" algn="l" defTabSz="914400" rtl="0" eaLnBrk="1" fontAlgn="auto" latinLnBrk="0" hangingPunct="1">
                        <a:lnSpc>
                          <a:spcPct val="115000"/>
                        </a:lnSpc>
                        <a:spcBef>
                          <a:spcPts val="0"/>
                        </a:spcBef>
                        <a:spcAft>
                          <a:spcPts val="0"/>
                        </a:spcAft>
                        <a:buClrTx/>
                        <a:buSzTx/>
                        <a:buFontTx/>
                        <a:buNone/>
                        <a:tabLst/>
                        <a:defRPr/>
                      </a:pPr>
                      <a:r>
                        <a:rPr lang="pt-BR" sz="1200" dirty="0" smtClean="0">
                          <a:effectLst/>
                          <a:latin typeface="+mj-lt"/>
                        </a:rPr>
                        <a:t>Comportamento informacional</a:t>
                      </a:r>
                    </a:p>
                    <a:p>
                      <a:pPr marL="0" marR="0" indent="0" algn="l" defTabSz="914400" rtl="0" eaLnBrk="1" fontAlgn="auto" latinLnBrk="0" hangingPunct="1">
                        <a:lnSpc>
                          <a:spcPct val="115000"/>
                        </a:lnSpc>
                        <a:spcBef>
                          <a:spcPts val="0"/>
                        </a:spcBef>
                        <a:spcAft>
                          <a:spcPts val="0"/>
                        </a:spcAft>
                        <a:buClrTx/>
                        <a:buSzTx/>
                        <a:buFontTx/>
                        <a:buNone/>
                        <a:tabLst/>
                        <a:defRPr/>
                      </a:pPr>
                      <a:r>
                        <a:rPr lang="pt-BR" sz="1200" dirty="0" smtClean="0">
                          <a:effectLst/>
                          <a:latin typeface="+mj-lt"/>
                        </a:rPr>
                        <a:t>Competência em informação</a:t>
                      </a:r>
                    </a:p>
                    <a:p>
                      <a:pPr marL="0" marR="0" indent="0" algn="l" defTabSz="914400" rtl="0" eaLnBrk="1" fontAlgn="auto" latinLnBrk="0" hangingPunct="1">
                        <a:lnSpc>
                          <a:spcPct val="115000"/>
                        </a:lnSpc>
                        <a:spcBef>
                          <a:spcPts val="0"/>
                        </a:spcBef>
                        <a:spcAft>
                          <a:spcPts val="0"/>
                        </a:spcAft>
                        <a:buClrTx/>
                        <a:buSzTx/>
                        <a:buFontTx/>
                        <a:buNone/>
                        <a:tabLst/>
                        <a:defRPr/>
                      </a:pPr>
                      <a:endParaRPr lang="pt-BR" sz="1200" dirty="0">
                        <a:effectLst/>
                        <a:latin typeface="+mj-lt"/>
                      </a:endParaRPr>
                    </a:p>
                  </a:txBody>
                  <a:tcPr marL="35637" marR="35637" marT="0" marB="0"/>
                </a:tc>
                <a:tc>
                  <a:txBody>
                    <a:bodyPr/>
                    <a:lstStyle/>
                    <a:p>
                      <a:pPr>
                        <a:lnSpc>
                          <a:spcPct val="115000"/>
                        </a:lnSpc>
                        <a:spcAft>
                          <a:spcPts val="0"/>
                        </a:spcAft>
                      </a:pPr>
                      <a:r>
                        <a:rPr lang="pt-BR" sz="1200" dirty="0">
                          <a:solidFill>
                            <a:srgbClr val="FF0000"/>
                          </a:solidFill>
                          <a:effectLst/>
                          <a:latin typeface="+mj-lt"/>
                        </a:rPr>
                        <a:t>Práticas </a:t>
                      </a:r>
                      <a:r>
                        <a:rPr lang="pt-BR" sz="1200" dirty="0" err="1" smtClean="0">
                          <a:solidFill>
                            <a:srgbClr val="FF0000"/>
                          </a:solidFill>
                          <a:effectLst/>
                          <a:latin typeface="+mj-lt"/>
                        </a:rPr>
                        <a:t>informacionais</a:t>
                      </a:r>
                      <a:r>
                        <a:rPr lang="pt-BR" sz="1200" dirty="0" smtClean="0">
                          <a:solidFill>
                            <a:srgbClr val="FF0000"/>
                          </a:solidFill>
                          <a:effectLst/>
                          <a:latin typeface="+mj-lt"/>
                        </a:rPr>
                        <a:t> </a:t>
                      </a:r>
                    </a:p>
                    <a:p>
                      <a:pPr>
                        <a:lnSpc>
                          <a:spcPct val="115000"/>
                        </a:lnSpc>
                        <a:spcAft>
                          <a:spcPts val="0"/>
                        </a:spcAft>
                      </a:pPr>
                      <a:r>
                        <a:rPr lang="pt-BR" sz="1200" dirty="0" smtClean="0">
                          <a:solidFill>
                            <a:srgbClr val="FF0000"/>
                          </a:solidFill>
                          <a:effectLst/>
                          <a:latin typeface="+mj-lt"/>
                          <a:ea typeface="Calibri" panose="020F0502020204030204" pitchFamily="34" charset="0"/>
                          <a:cs typeface="Times New Roman" panose="02020603050405020304" pitchFamily="18" charset="0"/>
                        </a:rPr>
                        <a:t>Mediação</a:t>
                      </a:r>
                    </a:p>
                    <a:p>
                      <a:pPr>
                        <a:lnSpc>
                          <a:spcPct val="115000"/>
                        </a:lnSpc>
                        <a:spcAft>
                          <a:spcPts val="0"/>
                        </a:spcAft>
                      </a:pPr>
                      <a:r>
                        <a:rPr lang="pt-BR" sz="1200" dirty="0" smtClean="0">
                          <a:solidFill>
                            <a:srgbClr val="FF0000"/>
                          </a:solidFill>
                          <a:effectLst/>
                          <a:latin typeface="+mj-lt"/>
                          <a:ea typeface="Calibri" panose="020F0502020204030204" pitchFamily="34" charset="0"/>
                          <a:cs typeface="Times New Roman" panose="02020603050405020304" pitchFamily="18" charset="0"/>
                        </a:rPr>
                        <a:t>Competência crítica em informação</a:t>
                      </a:r>
                      <a:endParaRPr lang="pt-BR" sz="1200" dirty="0">
                        <a:solidFill>
                          <a:srgbClr val="FF0000"/>
                        </a:solidFill>
                        <a:effectLst/>
                        <a:latin typeface="+mj-lt"/>
                        <a:ea typeface="Calibri" panose="020F0502020204030204" pitchFamily="34" charset="0"/>
                        <a:cs typeface="Times New Roman" panose="02020603050405020304" pitchFamily="18" charset="0"/>
                      </a:endParaRPr>
                    </a:p>
                  </a:txBody>
                  <a:tcPr marL="35637" marR="35637" marT="0" marB="0"/>
                </a:tc>
              </a:tr>
              <a:tr h="656268">
                <a:tc>
                  <a:txBody>
                    <a:bodyPr/>
                    <a:lstStyle/>
                    <a:p>
                      <a:pPr algn="l">
                        <a:lnSpc>
                          <a:spcPct val="115000"/>
                        </a:lnSpc>
                        <a:spcAft>
                          <a:spcPts val="0"/>
                        </a:spcAft>
                      </a:pPr>
                      <a:r>
                        <a:rPr lang="pt-BR" sz="1200" dirty="0">
                          <a:solidFill>
                            <a:schemeClr val="tx1"/>
                          </a:solidFill>
                          <a:effectLst/>
                          <a:latin typeface="+mj-lt"/>
                        </a:rPr>
                        <a:t> </a:t>
                      </a:r>
                    </a:p>
                    <a:p>
                      <a:pPr algn="l">
                        <a:lnSpc>
                          <a:spcPct val="115000"/>
                        </a:lnSpc>
                        <a:spcAft>
                          <a:spcPts val="0"/>
                        </a:spcAft>
                      </a:pPr>
                      <a:r>
                        <a:rPr lang="pt-BR" sz="1200" dirty="0" smtClean="0">
                          <a:solidFill>
                            <a:schemeClr val="tx1"/>
                          </a:solidFill>
                          <a:effectLst/>
                          <a:latin typeface="+mj-lt"/>
                        </a:rPr>
                        <a:t>Outros</a:t>
                      </a:r>
                      <a:endParaRPr lang="pt-BR" sz="1200" dirty="0">
                        <a:solidFill>
                          <a:schemeClr val="tx1"/>
                        </a:solidFill>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gn="ctr">
                        <a:lnSpc>
                          <a:spcPct val="115000"/>
                        </a:lnSpc>
                        <a:spcAft>
                          <a:spcPts val="0"/>
                        </a:spcAft>
                      </a:pPr>
                      <a:endParaRPr lang="pt-BR" sz="1200" dirty="0" smtClean="0">
                        <a:effectLst/>
                        <a:latin typeface="+mj-lt"/>
                        <a:ea typeface="Calibri" panose="020F0502020204030204" pitchFamily="34" charset="0"/>
                        <a:cs typeface="Times New Roman" panose="02020603050405020304" pitchFamily="18" charset="0"/>
                      </a:endParaRPr>
                    </a:p>
                  </a:txBody>
                  <a:tcPr marL="35637" marR="35637" marT="0" marB="0"/>
                </a:tc>
                <a:tc>
                  <a:txBody>
                    <a:bodyPr/>
                    <a:lstStyle/>
                    <a:p>
                      <a:pPr>
                        <a:lnSpc>
                          <a:spcPct val="115000"/>
                        </a:lnSpc>
                        <a:spcAft>
                          <a:spcPts val="0"/>
                        </a:spcAft>
                      </a:pPr>
                      <a:r>
                        <a:rPr lang="pt-BR" sz="1200" dirty="0" err="1" smtClean="0">
                          <a:solidFill>
                            <a:srgbClr val="FF0000"/>
                          </a:solidFill>
                          <a:effectLst/>
                          <a:latin typeface="+mj-lt"/>
                          <a:ea typeface="Calibri" panose="020F0502020204030204" pitchFamily="34" charset="0"/>
                          <a:cs typeface="Times New Roman" panose="02020603050405020304" pitchFamily="18" charset="0"/>
                        </a:rPr>
                        <a:t>Neodocumentação</a:t>
                      </a:r>
                      <a:endParaRPr lang="pt-BR" sz="1200" dirty="0" smtClean="0">
                        <a:solidFill>
                          <a:srgbClr val="FF0000"/>
                        </a:solidFill>
                        <a:effectLst/>
                        <a:latin typeface="+mj-lt"/>
                        <a:ea typeface="Calibri" panose="020F0502020204030204" pitchFamily="34" charset="0"/>
                        <a:cs typeface="Times New Roman" panose="02020603050405020304" pitchFamily="18" charset="0"/>
                      </a:endParaRPr>
                    </a:p>
                    <a:p>
                      <a:pPr>
                        <a:lnSpc>
                          <a:spcPct val="115000"/>
                        </a:lnSpc>
                        <a:spcAft>
                          <a:spcPts val="0"/>
                        </a:spcAft>
                      </a:pPr>
                      <a:r>
                        <a:rPr lang="pt-BR" sz="1200" dirty="0" smtClean="0">
                          <a:solidFill>
                            <a:srgbClr val="FF0000"/>
                          </a:solidFill>
                          <a:effectLst/>
                          <a:latin typeface="+mj-lt"/>
                          <a:ea typeface="Calibri" panose="020F0502020204030204" pitchFamily="34" charset="0"/>
                          <a:cs typeface="Times New Roman" panose="02020603050405020304" pitchFamily="18" charset="0"/>
                        </a:rPr>
                        <a:t>Memória</a:t>
                      </a:r>
                      <a:r>
                        <a:rPr lang="pt-BR" sz="1200" baseline="0" dirty="0" smtClean="0">
                          <a:solidFill>
                            <a:srgbClr val="FF0000"/>
                          </a:solidFill>
                          <a:effectLst/>
                          <a:latin typeface="+mj-lt"/>
                          <a:ea typeface="Calibri" panose="020F0502020204030204" pitchFamily="34" charset="0"/>
                          <a:cs typeface="Times New Roman" panose="02020603050405020304" pitchFamily="18" charset="0"/>
                        </a:rPr>
                        <a:t> e informação</a:t>
                      </a:r>
                    </a:p>
                    <a:p>
                      <a:pPr>
                        <a:lnSpc>
                          <a:spcPct val="115000"/>
                        </a:lnSpc>
                        <a:spcAft>
                          <a:spcPts val="0"/>
                        </a:spcAft>
                      </a:pPr>
                      <a:r>
                        <a:rPr lang="pt-BR" sz="1200" baseline="0" dirty="0" smtClean="0">
                          <a:solidFill>
                            <a:srgbClr val="FF0000"/>
                          </a:solidFill>
                          <a:effectLst/>
                          <a:latin typeface="+mj-lt"/>
                          <a:ea typeface="Calibri" panose="020F0502020204030204" pitchFamily="34" charset="0"/>
                          <a:cs typeface="Times New Roman" panose="02020603050405020304" pitchFamily="18" charset="0"/>
                        </a:rPr>
                        <a:t>Humanidades digitais</a:t>
                      </a:r>
                      <a:endParaRPr lang="pt-BR" sz="1200" dirty="0">
                        <a:solidFill>
                          <a:srgbClr val="FF0000"/>
                        </a:solidFill>
                        <a:effectLst/>
                        <a:latin typeface="+mj-lt"/>
                        <a:ea typeface="Calibri" panose="020F0502020204030204" pitchFamily="34" charset="0"/>
                        <a:cs typeface="Times New Roman" panose="02020603050405020304" pitchFamily="18" charset="0"/>
                      </a:endParaRPr>
                    </a:p>
                  </a:txBody>
                  <a:tcPr marL="35637" marR="35637" marT="0" marB="0"/>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8" name="Imagem 1"/>
          <p:cNvPicPr>
            <a:picLocks noChangeAspect="1"/>
          </p:cNvPicPr>
          <p:nvPr/>
        </p:nvPicPr>
        <p:blipFill>
          <a:blip r:embed="rId2" cstate="print"/>
          <a:srcRect/>
          <a:stretch>
            <a:fillRect/>
          </a:stretch>
        </p:blipFill>
        <p:spPr bwMode="auto">
          <a:xfrm>
            <a:off x="2771775" y="620713"/>
            <a:ext cx="3252788" cy="5157787"/>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Imagem 4"/>
          <p:cNvPicPr>
            <a:picLocks noChangeAspect="1"/>
          </p:cNvPicPr>
          <p:nvPr/>
        </p:nvPicPr>
        <p:blipFill>
          <a:blip r:embed="rId2" cstate="print"/>
          <a:srcRect/>
          <a:stretch>
            <a:fillRect/>
          </a:stretch>
        </p:blipFill>
        <p:spPr bwMode="auto">
          <a:xfrm>
            <a:off x="2125663" y="0"/>
            <a:ext cx="4757737" cy="666908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Imagem 1"/>
          <p:cNvPicPr>
            <a:picLocks noChangeAspect="1"/>
          </p:cNvPicPr>
          <p:nvPr/>
        </p:nvPicPr>
        <p:blipFill>
          <a:blip r:embed="rId2" cstate="print"/>
          <a:srcRect/>
          <a:stretch>
            <a:fillRect/>
          </a:stretch>
        </p:blipFill>
        <p:spPr bwMode="auto">
          <a:xfrm>
            <a:off x="2441575" y="0"/>
            <a:ext cx="4260850" cy="6858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Imagem 1"/>
          <p:cNvPicPr>
            <a:picLocks noChangeAspect="1"/>
          </p:cNvPicPr>
          <p:nvPr/>
        </p:nvPicPr>
        <p:blipFill>
          <a:blip r:embed="rId2" cstate="print"/>
          <a:srcRect/>
          <a:stretch>
            <a:fillRect/>
          </a:stretch>
        </p:blipFill>
        <p:spPr bwMode="auto">
          <a:xfrm>
            <a:off x="2589213" y="0"/>
            <a:ext cx="3965575" cy="6858000"/>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Imagem 3"/>
          <p:cNvPicPr>
            <a:picLocks noChangeAspect="1"/>
          </p:cNvPicPr>
          <p:nvPr/>
        </p:nvPicPr>
        <p:blipFill>
          <a:blip r:embed="rId2" cstate="print"/>
          <a:srcRect/>
          <a:stretch>
            <a:fillRect/>
          </a:stretch>
        </p:blipFill>
        <p:spPr bwMode="auto">
          <a:xfrm>
            <a:off x="323850" y="2205038"/>
            <a:ext cx="8332788" cy="3963987"/>
          </a:xfrm>
          <a:prstGeom prst="rect">
            <a:avLst/>
          </a:prstGeom>
          <a:noFill/>
          <a:ln w="9525">
            <a:noFill/>
            <a:miter lim="800000"/>
            <a:headEnd/>
            <a:tailEnd/>
          </a:ln>
        </p:spPr>
      </p:pic>
      <p:sp>
        <p:nvSpPr>
          <p:cNvPr id="38915" name="Rectangle 5"/>
          <p:cNvSpPr>
            <a:spLocks noChangeArrowheads="1"/>
          </p:cNvSpPr>
          <p:nvPr/>
        </p:nvSpPr>
        <p:spPr bwMode="auto">
          <a:xfrm>
            <a:off x="331788" y="692150"/>
            <a:ext cx="9144000" cy="457200"/>
          </a:xfrm>
          <a:prstGeom prst="rect">
            <a:avLst/>
          </a:prstGeom>
          <a:solidFill>
            <a:srgbClr val="FFFFFF"/>
          </a:solidFill>
          <a:ln w="9525">
            <a:noFill/>
            <a:miter lim="800000"/>
            <a:headEnd/>
            <a:tailEnd/>
          </a:ln>
        </p:spPr>
        <p:txBody>
          <a:bodyPr wrap="none" tIns="0" anchor="ctr">
            <a:spAutoFit/>
          </a:bodyPr>
          <a:lstStyle/>
          <a:p>
            <a:r>
              <a:rPr lang="pt-BR" altLang="pt-BR">
                <a:latin typeface="Open Sans"/>
              </a:rPr>
              <a:t>The identity of information science</a:t>
            </a:r>
          </a:p>
          <a:p>
            <a:r>
              <a:rPr lang="pt-BR" altLang="pt-BR" sz="900">
                <a:solidFill>
                  <a:srgbClr val="007377"/>
                </a:solidFill>
                <a:hlinkClick r:id="rId3"/>
              </a:rPr>
              <a:t>Vivien</a:t>
            </a:r>
            <a:r>
              <a:rPr lang="pt-BR" altLang="pt-BR">
                <a:solidFill>
                  <a:srgbClr val="007377"/>
                </a:solidFill>
                <a:hlinkClick r:id="rId3"/>
              </a:rPr>
              <a:t> Petras</a:t>
            </a:r>
            <a:r>
              <a:rPr lang="pt-BR" altLang="pt-BR"/>
              <a:t> </a:t>
            </a:r>
          </a:p>
          <a:p>
            <a:r>
              <a:rPr lang="pt-BR" altLang="pt-BR" sz="1300">
                <a:solidFill>
                  <a:srgbClr val="007377"/>
                </a:solidFill>
                <a:latin typeface="Open Sans"/>
                <a:hlinkClick r:id="rId4"/>
              </a:rPr>
              <a:t>Journal of Documentation</a:t>
            </a:r>
            <a:endParaRPr lang="pt-BR" altLang="pt-BR" sz="1300">
              <a:latin typeface="Open Sans"/>
            </a:endParaRPr>
          </a:p>
          <a:p>
            <a:r>
              <a:rPr lang="pt-BR" altLang="pt-BR" sz="1300">
                <a:latin typeface="Open Sans"/>
              </a:rPr>
              <a:t>ISSN:</a:t>
            </a:r>
            <a:r>
              <a:rPr lang="pt-BR" altLang="pt-BR" sz="1300"/>
              <a:t> </a:t>
            </a:r>
            <a:r>
              <a:rPr lang="pt-BR" altLang="pt-BR" sz="1300">
                <a:latin typeface="Open Sans"/>
              </a:rPr>
              <a:t>0022-0418</a:t>
            </a:r>
          </a:p>
          <a:p>
            <a:r>
              <a:rPr lang="pt-BR" altLang="pt-BR" sz="1300">
                <a:latin typeface="Open Sans"/>
              </a:rPr>
              <a:t>Open Access.</a:t>
            </a:r>
            <a:r>
              <a:rPr lang="pt-BR" altLang="pt-BR" sz="1300"/>
              <a:t> </a:t>
            </a:r>
            <a:r>
              <a:rPr lang="pt-BR" altLang="pt-BR" sz="1300">
                <a:latin typeface="Open Sans"/>
              </a:rPr>
              <a:t>Article publication date: 5 September 2023</a:t>
            </a:r>
            <a:endParaRPr lang="pt-BR" altLang="pt-B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cstate="print"/>
          <a:srcRect/>
          <a:stretch>
            <a:fillRect/>
          </a:stretch>
        </p:blipFill>
        <p:spPr bwMode="auto">
          <a:xfrm>
            <a:off x="1692275" y="333375"/>
            <a:ext cx="5762625" cy="5927725"/>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cstate="print"/>
          <a:srcRect/>
          <a:stretch>
            <a:fillRect/>
          </a:stretch>
        </p:blipFill>
        <p:spPr bwMode="auto">
          <a:xfrm>
            <a:off x="1476375" y="620713"/>
            <a:ext cx="6002338" cy="5453062"/>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p:cNvPicPr>
            <a:picLocks noChangeAspect="1" noChangeArrowheads="1"/>
          </p:cNvPicPr>
          <p:nvPr/>
        </p:nvPicPr>
        <p:blipFill>
          <a:blip r:embed="rId2" cstate="print"/>
          <a:srcRect/>
          <a:stretch>
            <a:fillRect/>
          </a:stretch>
        </p:blipFill>
        <p:spPr bwMode="auto">
          <a:xfrm>
            <a:off x="2124075" y="260350"/>
            <a:ext cx="5284788" cy="5648325"/>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4" name="Rectangle 4"/>
          <p:cNvSpPr>
            <a:spLocks noChangeArrowheads="1"/>
          </p:cNvSpPr>
          <p:nvPr/>
        </p:nvSpPr>
        <p:spPr bwMode="auto">
          <a:xfrm>
            <a:off x="515938" y="357188"/>
            <a:ext cx="8159750" cy="530225"/>
          </a:xfrm>
          <a:prstGeom prst="rect">
            <a:avLst/>
          </a:prstGeom>
          <a:noFill/>
          <a:ln w="9525">
            <a:noFill/>
            <a:miter lim="800000"/>
            <a:headEnd/>
            <a:tailEnd/>
          </a:ln>
        </p:spPr>
        <p:txBody>
          <a:bodyPr>
            <a:spAutoFit/>
          </a:bodyPr>
          <a:lstStyle/>
          <a:p>
            <a:pPr algn="ctr" eaLnBrk="1" hangingPunct="1">
              <a:lnSpc>
                <a:spcPct val="110000"/>
              </a:lnSpc>
            </a:pPr>
            <a:r>
              <a:rPr lang="pt-BR" altLang="pt-BR" sz="2800" b="1"/>
              <a:t>Nomes de unidades de ensino na área</a:t>
            </a:r>
          </a:p>
        </p:txBody>
      </p:sp>
      <p:pic>
        <p:nvPicPr>
          <p:cNvPr id="6147" name="Picture 2"/>
          <p:cNvPicPr>
            <a:picLocks noChangeAspect="1" noChangeArrowheads="1"/>
          </p:cNvPicPr>
          <p:nvPr/>
        </p:nvPicPr>
        <p:blipFill>
          <a:blip r:embed="rId2" cstate="print"/>
          <a:srcRect b="4192"/>
          <a:stretch>
            <a:fillRect/>
          </a:stretch>
        </p:blipFill>
        <p:spPr bwMode="auto">
          <a:xfrm>
            <a:off x="0" y="1500188"/>
            <a:ext cx="9144000" cy="491966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1204"/>
                                        </p:tgtEl>
                                        <p:attrNameLst>
                                          <p:attrName>style.visibility</p:attrName>
                                        </p:attrNameLst>
                                      </p:cBhvr>
                                      <p:to>
                                        <p:strVal val="visible"/>
                                      </p:to>
                                    </p:set>
                                    <p:animEffect transition="in" filter="box(in)">
                                      <p:cBhvr>
                                        <p:cTn id="7" dur="500"/>
                                        <p:tgtEl>
                                          <p:spTgt spid="51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4" grpId="0" autoUpdateAnimBg="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18"/>
          <p:cNvPicPr>
            <a:picLocks noChangeAspect="1" noChangeArrowheads="1"/>
          </p:cNvPicPr>
          <p:nvPr/>
        </p:nvPicPr>
        <p:blipFill>
          <a:blip r:embed="rId2" cstate="print"/>
          <a:srcRect/>
          <a:stretch>
            <a:fillRect/>
          </a:stretch>
        </p:blipFill>
        <p:spPr bwMode="auto">
          <a:xfrm>
            <a:off x="1835150" y="188913"/>
            <a:ext cx="5680075" cy="6237287"/>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2" cstate="print"/>
          <a:srcRect/>
          <a:stretch>
            <a:fillRect/>
          </a:stretch>
        </p:blipFill>
        <p:spPr bwMode="auto">
          <a:xfrm>
            <a:off x="1908175" y="188913"/>
            <a:ext cx="5133975" cy="6437312"/>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2"/>
          <p:cNvPicPr>
            <a:picLocks noChangeAspect="1" noChangeArrowheads="1"/>
          </p:cNvPicPr>
          <p:nvPr/>
        </p:nvPicPr>
        <p:blipFill>
          <a:blip r:embed="rId2" cstate="print"/>
          <a:srcRect/>
          <a:stretch>
            <a:fillRect/>
          </a:stretch>
        </p:blipFill>
        <p:spPr bwMode="auto">
          <a:xfrm>
            <a:off x="2051050" y="476250"/>
            <a:ext cx="5643563" cy="6229350"/>
          </a:xfrm>
          <a:prstGeom prst="rect">
            <a:avLst/>
          </a:prstGeom>
          <a:noFill/>
          <a:ln w="9525">
            <a:noFill/>
            <a:miter lim="800000"/>
            <a:headEnd/>
            <a:tailEnd/>
          </a:ln>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p:cNvPicPr>
            <a:picLocks noChangeAspect="1" noChangeArrowheads="1"/>
          </p:cNvPicPr>
          <p:nvPr/>
        </p:nvPicPr>
        <p:blipFill>
          <a:blip r:embed="rId2" cstate="print"/>
          <a:srcRect/>
          <a:stretch>
            <a:fillRect/>
          </a:stretch>
        </p:blipFill>
        <p:spPr bwMode="auto">
          <a:xfrm>
            <a:off x="2339975" y="260350"/>
            <a:ext cx="4660900" cy="6353175"/>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cstate="print"/>
          <a:srcRect/>
          <a:stretch>
            <a:fillRect/>
          </a:stretch>
        </p:blipFill>
        <p:spPr bwMode="auto">
          <a:xfrm>
            <a:off x="1979613" y="1196975"/>
            <a:ext cx="5756275" cy="5181600"/>
          </a:xfrm>
          <a:prstGeom prst="rect">
            <a:avLst/>
          </a:prstGeom>
          <a:noFill/>
          <a:ln w="9525">
            <a:noFill/>
            <a:miter lim="800000"/>
            <a:headEnd/>
            <a:tailEnd/>
          </a:ln>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cstate="print"/>
          <a:srcRect/>
          <a:stretch>
            <a:fillRect/>
          </a:stretch>
        </p:blipFill>
        <p:spPr bwMode="auto">
          <a:xfrm>
            <a:off x="1763713" y="765175"/>
            <a:ext cx="6651625" cy="5043488"/>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4" descr="Diagrama da construção trans e interdisciplinar da Ciência da Informação Fonte: SILVA, 2006, p. 28. "/>
          <p:cNvPicPr>
            <a:picLocks noChangeAspect="1" noChangeArrowheads="1"/>
          </p:cNvPicPr>
          <p:nvPr/>
        </p:nvPicPr>
        <p:blipFill>
          <a:blip r:embed="rId2" cstate="print"/>
          <a:srcRect/>
          <a:stretch>
            <a:fillRect/>
          </a:stretch>
        </p:blipFill>
        <p:spPr bwMode="auto">
          <a:xfrm>
            <a:off x="684213" y="1268413"/>
            <a:ext cx="7753350" cy="5400675"/>
          </a:xfrm>
          <a:prstGeom prst="rect">
            <a:avLst/>
          </a:prstGeom>
          <a:noFill/>
          <a:ln w="9525">
            <a:noFill/>
            <a:miter lim="800000"/>
            <a:headEnd/>
            <a:tailEnd/>
          </a:ln>
        </p:spPr>
      </p:pic>
      <p:sp>
        <p:nvSpPr>
          <p:cNvPr id="4" name="Rectangle 2"/>
          <p:cNvSpPr txBox="1">
            <a:spLocks noChangeArrowheads="1"/>
          </p:cNvSpPr>
          <p:nvPr/>
        </p:nvSpPr>
        <p:spPr bwMode="auto">
          <a:xfrm>
            <a:off x="446088" y="271463"/>
            <a:ext cx="8229600" cy="1000125"/>
          </a:xfrm>
          <a:prstGeom prst="rect">
            <a:avLst/>
          </a:prstGeom>
          <a:noFill/>
          <a:extLst>
            <a:ext uri="{909E8E84-426E-40DD-AFC4-6F175D3DCCD1}"/>
            <a:ext uri="{91240B29-F687-4F45-9708-019B960494DF}"/>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pt-BR" altLang="pt-BR" sz="4000" kern="0" dirty="0" smtClean="0"/>
              <a:t>O modelo de Silva e Ribeiro</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tângulo 1"/>
          <p:cNvSpPr>
            <a:spLocks noChangeArrowheads="1"/>
          </p:cNvSpPr>
          <p:nvPr/>
        </p:nvSpPr>
        <p:spPr bwMode="auto">
          <a:xfrm>
            <a:off x="611188" y="260350"/>
            <a:ext cx="4279900" cy="1939925"/>
          </a:xfrm>
          <a:prstGeom prst="rect">
            <a:avLst/>
          </a:prstGeom>
          <a:noFill/>
          <a:ln w="9525">
            <a:noFill/>
            <a:miter lim="800000"/>
            <a:headEnd/>
            <a:tailEnd/>
          </a:ln>
        </p:spPr>
        <p:txBody>
          <a:bodyPr>
            <a:spAutoFit/>
          </a:bodyPr>
          <a:lstStyle/>
          <a:p>
            <a:r>
              <a:rPr lang="pt-BR" altLang="pt-BR" sz="2400"/>
              <a:t>O modelo de Sylvain Cibangu</a:t>
            </a:r>
          </a:p>
          <a:p>
            <a:endParaRPr lang="pt-BR" altLang="pt-BR" sz="2400"/>
          </a:p>
          <a:p>
            <a:endParaRPr lang="pt-BR" altLang="pt-BR" sz="2400"/>
          </a:p>
          <a:p>
            <a:endParaRPr lang="pt-BR" altLang="pt-BR" sz="2400"/>
          </a:p>
          <a:p>
            <a:endParaRPr lang="pt-BR" altLang="pt-BR" sz="2400"/>
          </a:p>
        </p:txBody>
      </p:sp>
      <p:graphicFrame>
        <p:nvGraphicFramePr>
          <p:cNvPr id="3" name="Tabela 2"/>
          <p:cNvGraphicFramePr>
            <a:graphicFrameLocks noGrp="1"/>
          </p:cNvGraphicFramePr>
          <p:nvPr/>
        </p:nvGraphicFramePr>
        <p:xfrm>
          <a:off x="395288" y="1557338"/>
          <a:ext cx="8353425" cy="4525962"/>
        </p:xfrm>
        <a:graphic>
          <a:graphicData uri="http://schemas.openxmlformats.org/drawingml/2006/table">
            <a:tbl>
              <a:tblPr/>
              <a:tblGrid>
                <a:gridCol w="2784475"/>
                <a:gridCol w="2784475"/>
                <a:gridCol w="2784475"/>
              </a:tblGrid>
              <a:tr h="852076">
                <a:tc>
                  <a:txBody>
                    <a:bodyPr/>
                    <a:lstStyle/>
                    <a:p>
                      <a:pPr algn="ctr"/>
                      <a:r>
                        <a:rPr lang="pt-BR" sz="1700" dirty="0" err="1"/>
                        <a:t>Information</a:t>
                      </a:r>
                      <a:r>
                        <a:rPr lang="pt-BR" sz="1700" dirty="0"/>
                        <a:t> </a:t>
                      </a:r>
                      <a:r>
                        <a:rPr lang="pt-BR" sz="1700" dirty="0" err="1"/>
                        <a:t>science</a:t>
                      </a:r>
                      <a:r>
                        <a:rPr lang="pt-BR" sz="1700" dirty="0"/>
                        <a:t> </a:t>
                      </a:r>
                      <a:r>
                        <a:rPr lang="pt-BR" sz="1700" dirty="0" err="1"/>
                        <a:t>modes</a:t>
                      </a:r>
                      <a:endParaRPr lang="pt-BR" sz="1700" dirty="0"/>
                    </a:p>
                  </a:txBody>
                  <a:tcPr marL="27667" marR="27667" marT="27665" marB="27665" anchor="ctr">
                    <a:lnL>
                      <a:noFill/>
                    </a:lnL>
                    <a:lnR>
                      <a:noFill/>
                    </a:lnR>
                    <a:lnT>
                      <a:noFill/>
                    </a:lnT>
                    <a:lnB>
                      <a:noFill/>
                    </a:lnB>
                    <a:solidFill>
                      <a:srgbClr val="FDFFDD"/>
                    </a:solidFill>
                  </a:tcPr>
                </a:tc>
                <a:tc>
                  <a:txBody>
                    <a:bodyPr/>
                    <a:lstStyle/>
                    <a:p>
                      <a:pPr algn="ctr"/>
                      <a:r>
                        <a:rPr lang="en-US" sz="1700"/>
                        <a:t>Articulation ofinformation needs and uses</a:t>
                      </a:r>
                    </a:p>
                  </a:txBody>
                  <a:tcPr marL="27667" marR="27667" marT="27665" marB="27665" anchor="ctr">
                    <a:lnL>
                      <a:noFill/>
                    </a:lnL>
                    <a:lnR>
                      <a:noFill/>
                    </a:lnR>
                    <a:lnT>
                      <a:noFill/>
                    </a:lnT>
                    <a:lnB>
                      <a:noFill/>
                    </a:lnB>
                    <a:solidFill>
                      <a:srgbClr val="FDFFDD"/>
                    </a:solidFill>
                  </a:tcPr>
                </a:tc>
                <a:tc>
                  <a:txBody>
                    <a:bodyPr/>
                    <a:lstStyle/>
                    <a:p>
                      <a:pPr algn="ctr"/>
                      <a:r>
                        <a:rPr lang="pt-BR" sz="1700"/>
                        <a:t>Examples</a:t>
                      </a:r>
                    </a:p>
                  </a:txBody>
                  <a:tcPr marL="27667" marR="27667" marT="27665" marB="27665" anchor="ctr">
                    <a:lnL>
                      <a:noFill/>
                    </a:lnL>
                    <a:lnR>
                      <a:noFill/>
                    </a:lnR>
                    <a:lnT>
                      <a:noFill/>
                    </a:lnT>
                    <a:lnB>
                      <a:noFill/>
                    </a:lnB>
                    <a:solidFill>
                      <a:srgbClr val="FDFFDD"/>
                    </a:solidFill>
                  </a:tcPr>
                </a:tc>
              </a:tr>
              <a:tr h="1383240">
                <a:tc>
                  <a:txBody>
                    <a:bodyPr/>
                    <a:lstStyle/>
                    <a:p>
                      <a:pPr algn="ctr"/>
                      <a:r>
                        <a:rPr lang="pt-BR" sz="1700" dirty="0" err="1"/>
                        <a:t>Physical</a:t>
                      </a:r>
                      <a:r>
                        <a:rPr lang="pt-BR" sz="1700" dirty="0"/>
                        <a:t>, Natural </a:t>
                      </a:r>
                      <a:r>
                        <a:rPr lang="pt-BR" sz="1700" dirty="0" err="1"/>
                        <a:t>mode</a:t>
                      </a:r>
                      <a:endParaRPr lang="pt-BR" sz="1700" dirty="0"/>
                    </a:p>
                  </a:txBody>
                  <a:tcPr marL="27667" marR="27667" marT="27665" marB="27665" anchor="ctr">
                    <a:lnL>
                      <a:noFill/>
                    </a:lnL>
                    <a:lnR>
                      <a:noFill/>
                    </a:lnR>
                    <a:lnT>
                      <a:noFill/>
                    </a:lnT>
                    <a:lnB>
                      <a:noFill/>
                    </a:lnB>
                    <a:solidFill>
                      <a:srgbClr val="FDFFDD"/>
                    </a:solidFill>
                  </a:tcPr>
                </a:tc>
                <a:tc>
                  <a:txBody>
                    <a:bodyPr/>
                    <a:lstStyle/>
                    <a:p>
                      <a:pPr algn="ctr"/>
                      <a:r>
                        <a:rPr lang="pt-BR" sz="1700"/>
                        <a:t>Mathematical modelling, Algorithms, Graphics</a:t>
                      </a:r>
                    </a:p>
                  </a:txBody>
                  <a:tcPr marL="27667" marR="27667" marT="27665" marB="27665" anchor="ctr">
                    <a:lnL>
                      <a:noFill/>
                    </a:lnL>
                    <a:lnR>
                      <a:noFill/>
                    </a:lnR>
                    <a:lnT>
                      <a:noFill/>
                    </a:lnT>
                    <a:lnB>
                      <a:noFill/>
                    </a:lnB>
                    <a:solidFill>
                      <a:srgbClr val="FDFFDD"/>
                    </a:solidFill>
                  </a:tcPr>
                </a:tc>
                <a:tc>
                  <a:txBody>
                    <a:bodyPr/>
                    <a:lstStyle/>
                    <a:p>
                      <a:pPr algn="ctr"/>
                      <a:r>
                        <a:rPr lang="pt-BR" sz="1700"/>
                        <a:t>Computer Science, Ergonomics, Biosciences, Bibliometrics, User interface, Indexing</a:t>
                      </a:r>
                    </a:p>
                  </a:txBody>
                  <a:tcPr marL="27667" marR="27667" marT="27665" marB="27665" anchor="ctr">
                    <a:lnL>
                      <a:noFill/>
                    </a:lnL>
                    <a:lnR>
                      <a:noFill/>
                    </a:lnR>
                    <a:lnT>
                      <a:noFill/>
                    </a:lnT>
                    <a:lnB>
                      <a:noFill/>
                    </a:lnB>
                    <a:solidFill>
                      <a:srgbClr val="FDFFDD"/>
                    </a:solidFill>
                  </a:tcPr>
                </a:tc>
              </a:tr>
              <a:tr h="1383240">
                <a:tc>
                  <a:txBody>
                    <a:bodyPr/>
                    <a:lstStyle/>
                    <a:p>
                      <a:pPr algn="ctr"/>
                      <a:r>
                        <a:rPr lang="pt-BR" sz="1700"/>
                        <a:t>Human science mode</a:t>
                      </a:r>
                    </a:p>
                  </a:txBody>
                  <a:tcPr marL="27667" marR="27667" marT="27665" marB="27665" anchor="ctr">
                    <a:lnL>
                      <a:noFill/>
                    </a:lnL>
                    <a:lnR>
                      <a:noFill/>
                    </a:lnR>
                    <a:lnT>
                      <a:noFill/>
                    </a:lnT>
                    <a:lnB>
                      <a:noFill/>
                    </a:lnB>
                    <a:solidFill>
                      <a:srgbClr val="FDFFDD"/>
                    </a:solidFill>
                  </a:tcPr>
                </a:tc>
                <a:tc>
                  <a:txBody>
                    <a:bodyPr/>
                    <a:lstStyle/>
                    <a:p>
                      <a:pPr algn="ctr"/>
                      <a:r>
                        <a:rPr lang="en-US" sz="1700"/>
                        <a:t>Brain-centric life, Inner experience, Behaviour, Reason, Reflection, Context</a:t>
                      </a:r>
                    </a:p>
                  </a:txBody>
                  <a:tcPr marL="27667" marR="27667" marT="27665" marB="27665" anchor="ctr">
                    <a:lnL>
                      <a:noFill/>
                    </a:lnL>
                    <a:lnR>
                      <a:noFill/>
                    </a:lnR>
                    <a:lnT>
                      <a:noFill/>
                    </a:lnT>
                    <a:lnB>
                      <a:noFill/>
                    </a:lnB>
                    <a:solidFill>
                      <a:srgbClr val="FDFFDD"/>
                    </a:solidFill>
                  </a:tcPr>
                </a:tc>
                <a:tc>
                  <a:txBody>
                    <a:bodyPr/>
                    <a:lstStyle/>
                    <a:p>
                      <a:pPr algn="ctr"/>
                      <a:r>
                        <a:rPr lang="en-US" sz="1700"/>
                        <a:t>Metaphysics, Behavioural or cognitive science, Phenomenology, Ethics</a:t>
                      </a:r>
                    </a:p>
                  </a:txBody>
                  <a:tcPr marL="27667" marR="27667" marT="27665" marB="27665" anchor="ctr">
                    <a:lnL>
                      <a:noFill/>
                    </a:lnL>
                    <a:lnR>
                      <a:noFill/>
                    </a:lnR>
                    <a:lnT>
                      <a:noFill/>
                    </a:lnT>
                    <a:lnB>
                      <a:noFill/>
                    </a:lnB>
                    <a:solidFill>
                      <a:srgbClr val="FDFFDD"/>
                    </a:solidFill>
                  </a:tcPr>
                </a:tc>
              </a:tr>
              <a:tr h="586494">
                <a:tc>
                  <a:txBody>
                    <a:bodyPr/>
                    <a:lstStyle/>
                    <a:p>
                      <a:pPr algn="ctr"/>
                      <a:r>
                        <a:rPr lang="pt-BR" sz="1700"/>
                        <a:t>Social science mode</a:t>
                      </a:r>
                    </a:p>
                  </a:txBody>
                  <a:tcPr marL="27667" marR="27667" marT="27665" marB="27665" anchor="ctr">
                    <a:lnL>
                      <a:noFill/>
                    </a:lnL>
                    <a:lnR>
                      <a:noFill/>
                    </a:lnR>
                    <a:lnT>
                      <a:noFill/>
                    </a:lnT>
                    <a:lnB>
                      <a:noFill/>
                    </a:lnB>
                    <a:solidFill>
                      <a:srgbClr val="FDFFDD"/>
                    </a:solidFill>
                  </a:tcPr>
                </a:tc>
                <a:tc>
                  <a:txBody>
                    <a:bodyPr/>
                    <a:lstStyle/>
                    <a:p>
                      <a:pPr algn="ctr"/>
                      <a:r>
                        <a:rPr lang="pt-BR" sz="1700"/>
                        <a:t>Social interaction, Network, Connection</a:t>
                      </a:r>
                    </a:p>
                  </a:txBody>
                  <a:tcPr marL="27667" marR="27667" marT="27665" marB="27665" anchor="ctr">
                    <a:lnL>
                      <a:noFill/>
                    </a:lnL>
                    <a:lnR>
                      <a:noFill/>
                    </a:lnR>
                    <a:lnT>
                      <a:noFill/>
                    </a:lnT>
                    <a:lnB>
                      <a:noFill/>
                    </a:lnB>
                    <a:solidFill>
                      <a:srgbClr val="FDFFDD"/>
                    </a:solidFill>
                  </a:tcPr>
                </a:tc>
                <a:tc>
                  <a:txBody>
                    <a:bodyPr/>
                    <a:lstStyle/>
                    <a:p>
                      <a:pPr algn="ctr"/>
                      <a:r>
                        <a:rPr lang="pt-BR" sz="1700"/>
                        <a:t>Social networking, Community building</a:t>
                      </a:r>
                    </a:p>
                  </a:txBody>
                  <a:tcPr marL="27667" marR="27667" marT="27665" marB="27665" anchor="ctr">
                    <a:lnL>
                      <a:noFill/>
                    </a:lnL>
                    <a:lnR>
                      <a:noFill/>
                    </a:lnR>
                    <a:lnT>
                      <a:noFill/>
                    </a:lnT>
                    <a:lnB>
                      <a:noFill/>
                    </a:lnB>
                    <a:solidFill>
                      <a:srgbClr val="FDFFDD"/>
                    </a:solidFill>
                  </a:tcPr>
                </a:tc>
              </a:tr>
              <a:tr h="320912">
                <a:tc gridSpan="3">
                  <a:txBody>
                    <a:bodyPr/>
                    <a:lstStyle/>
                    <a:p>
                      <a:pPr algn="ctr"/>
                      <a:r>
                        <a:rPr lang="pt-BR" sz="1700" dirty="0" err="1"/>
                        <a:t>Table</a:t>
                      </a:r>
                      <a:r>
                        <a:rPr lang="pt-BR" sz="1700" dirty="0"/>
                        <a:t> 1: </a:t>
                      </a:r>
                      <a:r>
                        <a:rPr lang="pt-BR" sz="1700" dirty="0" err="1"/>
                        <a:t>Information</a:t>
                      </a:r>
                      <a:r>
                        <a:rPr lang="pt-BR" sz="1700" dirty="0"/>
                        <a:t> </a:t>
                      </a:r>
                      <a:r>
                        <a:rPr lang="pt-BR" sz="1700" dirty="0" err="1"/>
                        <a:t>science</a:t>
                      </a:r>
                      <a:r>
                        <a:rPr lang="pt-BR" sz="1700" dirty="0"/>
                        <a:t> overview</a:t>
                      </a:r>
                    </a:p>
                  </a:txBody>
                  <a:tcPr marL="27667" marR="27667" marT="27665" marB="27665" anchor="ctr">
                    <a:lnT>
                      <a:noFill/>
                    </a:lnT>
                    <a:solidFill>
                      <a:srgbClr val="FDFFDD"/>
                    </a:solidFill>
                  </a:tcPr>
                </a:tc>
                <a:tc hMerge="1">
                  <a:txBody>
                    <a:bodyPr/>
                    <a:lstStyle/>
                    <a:p>
                      <a:endParaRPr lang="pt-BR"/>
                    </a:p>
                  </a:txBody>
                  <a:tcPr/>
                </a:tc>
                <a:tc hMerge="1">
                  <a:txBody>
                    <a:bodyPr/>
                    <a:lstStyle/>
                    <a:p>
                      <a:endParaRPr lang="pt-BR"/>
                    </a:p>
                  </a:txBody>
                  <a:tcPr/>
                </a:tc>
              </a:tr>
            </a:tbl>
          </a:graphicData>
        </a:graphic>
      </p:graphicFrame>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tângulo 1"/>
          <p:cNvSpPr>
            <a:spLocks noChangeArrowheads="1"/>
          </p:cNvSpPr>
          <p:nvPr/>
        </p:nvSpPr>
        <p:spPr bwMode="auto">
          <a:xfrm>
            <a:off x="611188" y="260350"/>
            <a:ext cx="4279900" cy="1939925"/>
          </a:xfrm>
          <a:prstGeom prst="rect">
            <a:avLst/>
          </a:prstGeom>
          <a:noFill/>
          <a:ln w="9525">
            <a:noFill/>
            <a:miter lim="800000"/>
            <a:headEnd/>
            <a:tailEnd/>
          </a:ln>
        </p:spPr>
        <p:txBody>
          <a:bodyPr>
            <a:spAutoFit/>
          </a:bodyPr>
          <a:lstStyle/>
          <a:p>
            <a:r>
              <a:rPr lang="pt-BR" altLang="pt-BR" sz="2400"/>
              <a:t>O modelo de Rendón Rojas</a:t>
            </a:r>
          </a:p>
          <a:p>
            <a:endParaRPr lang="pt-BR" altLang="pt-BR" sz="2400"/>
          </a:p>
          <a:p>
            <a:endParaRPr lang="pt-BR" altLang="pt-BR" sz="2400"/>
          </a:p>
          <a:p>
            <a:endParaRPr lang="pt-BR" altLang="pt-BR" sz="2400"/>
          </a:p>
          <a:p>
            <a:endParaRPr lang="pt-BR" altLang="pt-BR" sz="2400"/>
          </a:p>
        </p:txBody>
      </p:sp>
      <p:pic>
        <p:nvPicPr>
          <p:cNvPr id="51203" name="Picture 2" descr="Objeto de estudio de las disciplinas informativas según Miguel Ángel... |  Download Scientific Diagram"/>
          <p:cNvPicPr>
            <a:picLocks noChangeAspect="1" noChangeArrowheads="1"/>
          </p:cNvPicPr>
          <p:nvPr/>
        </p:nvPicPr>
        <p:blipFill>
          <a:blip r:embed="rId2" cstate="print"/>
          <a:srcRect/>
          <a:stretch>
            <a:fillRect/>
          </a:stretch>
        </p:blipFill>
        <p:spPr bwMode="auto">
          <a:xfrm>
            <a:off x="2339975" y="1916113"/>
            <a:ext cx="4435475" cy="4222750"/>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tângulo 1"/>
          <p:cNvSpPr>
            <a:spLocks noChangeArrowheads="1"/>
          </p:cNvSpPr>
          <p:nvPr/>
        </p:nvSpPr>
        <p:spPr bwMode="auto">
          <a:xfrm>
            <a:off x="468313" y="333375"/>
            <a:ext cx="7127875" cy="1754188"/>
          </a:xfrm>
          <a:prstGeom prst="rect">
            <a:avLst/>
          </a:prstGeom>
          <a:noFill/>
          <a:ln w="9525">
            <a:noFill/>
            <a:miter lim="800000"/>
            <a:headEnd/>
            <a:tailEnd/>
          </a:ln>
        </p:spPr>
        <p:txBody>
          <a:bodyPr>
            <a:spAutoFit/>
          </a:bodyPr>
          <a:lstStyle/>
          <a:p>
            <a:r>
              <a:rPr lang="pt-BR"/>
              <a:t>The nature of information science: changing models </a:t>
            </a:r>
          </a:p>
          <a:p>
            <a:r>
              <a:rPr lang="pt-BR"/>
              <a:t>Lyn Robinson Department of Information Science, City University London, Northampton Square, London, EC1V 0HB, United Kingdom Murat Karamuftuoglu Department of Computer Engineering and Department of Communication and Design, Bilkent University, Ankara, Turkey </a:t>
            </a:r>
          </a:p>
        </p:txBody>
      </p:sp>
      <p:pic>
        <p:nvPicPr>
          <p:cNvPr id="52227" name="Imagem 2"/>
          <p:cNvPicPr>
            <a:picLocks noChangeAspect="1"/>
          </p:cNvPicPr>
          <p:nvPr/>
        </p:nvPicPr>
        <p:blipFill>
          <a:blip r:embed="rId2" cstate="print"/>
          <a:srcRect/>
          <a:stretch>
            <a:fillRect/>
          </a:stretch>
        </p:blipFill>
        <p:spPr bwMode="auto">
          <a:xfrm>
            <a:off x="2484438" y="2181225"/>
            <a:ext cx="5399087" cy="4676775"/>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468313" y="188913"/>
            <a:ext cx="8229600" cy="647700"/>
          </a:xfrm>
          <a:prstGeom prst="rect">
            <a:avLst/>
          </a:prstGeom>
        </p:spPr>
        <p:txBody>
          <a:bodyPr/>
          <a:lstStyle/>
          <a:p>
            <a:pPr algn="ctr" eaLnBrk="1" hangingPunct="1">
              <a:defRPr/>
            </a:pPr>
            <a:r>
              <a:rPr lang="pt-BR" sz="3200" b="1" kern="0" dirty="0">
                <a:solidFill>
                  <a:schemeClr val="tx2"/>
                </a:solidFill>
                <a:latin typeface="+mj-lt"/>
                <a:ea typeface="+mj-ea"/>
                <a:cs typeface="+mj-cs"/>
              </a:rPr>
              <a:t>Tabela de Área do Conhecimento</a:t>
            </a:r>
            <a:endParaRPr lang="pt-BR" sz="3200" kern="0" dirty="0">
              <a:solidFill>
                <a:schemeClr val="tx2"/>
              </a:solidFill>
              <a:latin typeface="+mj-lt"/>
              <a:ea typeface="+mj-ea"/>
              <a:cs typeface="+mj-cs"/>
            </a:endParaRPr>
          </a:p>
        </p:txBody>
      </p:sp>
      <p:graphicFrame>
        <p:nvGraphicFramePr>
          <p:cNvPr id="3" name="Espaço Reservado para Conteúdo 4"/>
          <p:cNvGraphicFramePr>
            <a:graphicFrameLocks/>
          </p:cNvGraphicFramePr>
          <p:nvPr/>
        </p:nvGraphicFramePr>
        <p:xfrm>
          <a:off x="214313" y="3644900"/>
          <a:ext cx="8643937" cy="2944816"/>
        </p:xfrm>
        <a:graphic>
          <a:graphicData uri="http://schemas.openxmlformats.org/drawingml/2006/table">
            <a:tbl>
              <a:tblPr firstRow="1" bandRow="1">
                <a:tableStyleId>{5940675A-B579-460E-94D1-54222C63F5DA}</a:tableStyleId>
              </a:tblPr>
              <a:tblGrid>
                <a:gridCol w="8643937"/>
              </a:tblGrid>
              <a:tr h="420688">
                <a:tc>
                  <a:txBody>
                    <a:bodyPr/>
                    <a:lstStyle/>
                    <a:p>
                      <a:pPr algn="ctr">
                        <a:lnSpc>
                          <a:spcPct val="115000"/>
                        </a:lnSpc>
                        <a:spcAft>
                          <a:spcPts val="0"/>
                        </a:spcAft>
                      </a:pPr>
                      <a:r>
                        <a:rPr lang="pt-BR" sz="2400" b="1" dirty="0">
                          <a:solidFill>
                            <a:srgbClr val="FF0000"/>
                          </a:solidFill>
                          <a:effectLst/>
                          <a:latin typeface="Times New Roman"/>
                          <a:ea typeface="Times New Roman"/>
                          <a:cs typeface="Times New Roman"/>
                        </a:rPr>
                        <a:t>TAC 1976</a:t>
                      </a:r>
                      <a:endParaRPr lang="pt-BR" sz="2400" dirty="0">
                        <a:solidFill>
                          <a:srgbClr val="FF0000"/>
                        </a:solidFill>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b="1" dirty="0">
                          <a:solidFill>
                            <a:srgbClr val="000000"/>
                          </a:solidFill>
                          <a:effectLst/>
                          <a:latin typeface="Times New Roman"/>
                          <a:ea typeface="Times New Roman"/>
                          <a:cs typeface="Times New Roman"/>
                        </a:rPr>
                        <a:t>Área: Comunicação</a:t>
                      </a:r>
                      <a:endParaRPr lang="pt-BR" sz="2400" dirty="0">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b="1" dirty="0">
                          <a:solidFill>
                            <a:srgbClr val="000000"/>
                          </a:solidFill>
                          <a:effectLst/>
                          <a:latin typeface="Times New Roman"/>
                          <a:ea typeface="Times New Roman"/>
                          <a:cs typeface="Times New Roman"/>
                        </a:rPr>
                        <a:t>Subárea: </a:t>
                      </a:r>
                      <a:r>
                        <a:rPr lang="pt-BR" sz="2400" b="1" dirty="0">
                          <a:solidFill>
                            <a:srgbClr val="FF0000"/>
                          </a:solidFill>
                          <a:effectLst/>
                          <a:latin typeface="Times New Roman"/>
                          <a:ea typeface="Times New Roman"/>
                          <a:cs typeface="Times New Roman"/>
                        </a:rPr>
                        <a:t>Ciências da Informação</a:t>
                      </a:r>
                      <a:endParaRPr lang="pt-BR" sz="2400" dirty="0">
                        <a:solidFill>
                          <a:srgbClr val="FF0000"/>
                        </a:solidFill>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b="1" dirty="0">
                          <a:solidFill>
                            <a:srgbClr val="000000"/>
                          </a:solidFill>
                          <a:effectLst/>
                          <a:latin typeface="Times New Roman"/>
                          <a:ea typeface="Times New Roman"/>
                          <a:cs typeface="Times New Roman"/>
                        </a:rPr>
                        <a:t>Especialidades: </a:t>
                      </a:r>
                      <a:endParaRPr lang="pt-BR" sz="2400" dirty="0">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dirty="0">
                          <a:solidFill>
                            <a:srgbClr val="000000"/>
                          </a:solidFill>
                          <a:effectLst/>
                          <a:latin typeface="Times New Roman"/>
                          <a:ea typeface="Times New Roman"/>
                          <a:cs typeface="Times New Roman"/>
                        </a:rPr>
                        <a:t>Sistemas de Informação</a:t>
                      </a:r>
                      <a:endParaRPr lang="pt-BR" sz="2400" dirty="0">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dirty="0">
                          <a:solidFill>
                            <a:srgbClr val="000000"/>
                          </a:solidFill>
                          <a:effectLst/>
                          <a:latin typeface="Times New Roman"/>
                          <a:ea typeface="Times New Roman"/>
                          <a:cs typeface="Times New Roman"/>
                        </a:rPr>
                        <a:t>Biblioteconomia e Documentação</a:t>
                      </a:r>
                      <a:endParaRPr lang="pt-BR" sz="2400" dirty="0">
                        <a:effectLst/>
                        <a:latin typeface="Times New Roman"/>
                        <a:ea typeface="Calibri"/>
                        <a:cs typeface="Times New Roman"/>
                      </a:endParaRPr>
                    </a:p>
                  </a:txBody>
                  <a:tcPr marL="44450" marR="44450" marT="0" marB="0" anchor="b"/>
                </a:tc>
              </a:tr>
              <a:tr h="420688">
                <a:tc>
                  <a:txBody>
                    <a:bodyPr/>
                    <a:lstStyle/>
                    <a:p>
                      <a:pPr>
                        <a:lnSpc>
                          <a:spcPct val="115000"/>
                        </a:lnSpc>
                        <a:spcAft>
                          <a:spcPts val="0"/>
                        </a:spcAft>
                      </a:pPr>
                      <a:r>
                        <a:rPr lang="pt-BR" sz="2400" dirty="0">
                          <a:solidFill>
                            <a:srgbClr val="000000"/>
                          </a:solidFill>
                          <a:effectLst/>
                          <a:latin typeface="Times New Roman"/>
                          <a:ea typeface="Times New Roman"/>
                          <a:cs typeface="Times New Roman"/>
                        </a:rPr>
                        <a:t>Outras (Especificar)</a:t>
                      </a:r>
                      <a:endParaRPr lang="pt-BR" sz="2400" dirty="0">
                        <a:effectLst/>
                        <a:latin typeface="Times New Roman"/>
                        <a:ea typeface="Calibri"/>
                        <a:cs typeface="Times New Roman"/>
                      </a:endParaRPr>
                    </a:p>
                  </a:txBody>
                  <a:tcPr marL="44450" marR="44450" marT="0" marB="0" anchor="b"/>
                </a:tc>
              </a:tr>
            </a:tbl>
          </a:graphicData>
        </a:graphic>
      </p:graphicFrame>
      <p:graphicFrame>
        <p:nvGraphicFramePr>
          <p:cNvPr id="4" name="Tabela 3"/>
          <p:cNvGraphicFramePr>
            <a:graphicFrameLocks noGrp="1"/>
          </p:cNvGraphicFramePr>
          <p:nvPr/>
        </p:nvGraphicFramePr>
        <p:xfrm>
          <a:off x="0" y="1412875"/>
          <a:ext cx="9144000" cy="1463675"/>
        </p:xfrm>
        <a:graphic>
          <a:graphicData uri="http://schemas.openxmlformats.org/drawingml/2006/table">
            <a:tbl>
              <a:tblPr/>
              <a:tblGrid>
                <a:gridCol w="9144000"/>
              </a:tblGrid>
              <a:tr h="1463675">
                <a:tc>
                  <a:txBody>
                    <a:bodyPr/>
                    <a:lstStyle/>
                    <a:p>
                      <a:pPr algn="just"/>
                      <a:r>
                        <a:rPr lang="pt-BR" sz="1800" dirty="0" smtClean="0">
                          <a:effectLst/>
                          <a:latin typeface="Verdana"/>
                        </a:rPr>
                        <a:t>TAC tem </a:t>
                      </a:r>
                      <a:r>
                        <a:rPr lang="pt-BR" sz="1800" dirty="0">
                          <a:effectLst/>
                          <a:latin typeface="Verdana"/>
                        </a:rPr>
                        <a:t>finalidade eminentemente prática, </a:t>
                      </a:r>
                      <a:r>
                        <a:rPr lang="pt-BR" sz="1800" dirty="0" smtClean="0">
                          <a:effectLst/>
                          <a:latin typeface="Verdana"/>
                        </a:rPr>
                        <a:t>proporciona </a:t>
                      </a:r>
                      <a:r>
                        <a:rPr lang="pt-BR" sz="1800" dirty="0">
                          <a:effectLst/>
                          <a:latin typeface="Verdana"/>
                        </a:rPr>
                        <a:t>aos órgãos que atuam em ciência e tecnologia uma maneira ágil e funcional de agregar suas informações. A classificação permite, primordialmente, sistematizar informações sobre o desenvolvimento científico e </a:t>
                      </a:r>
                      <a:r>
                        <a:rPr lang="pt-BR" sz="1800" dirty="0" smtClean="0">
                          <a:effectLst/>
                          <a:latin typeface="Verdana"/>
                        </a:rPr>
                        <a:t>tecnológico</a:t>
                      </a:r>
                      <a:r>
                        <a:rPr lang="pt-BR" sz="1800" dirty="0">
                          <a:effectLst/>
                          <a:latin typeface="Verdana"/>
                        </a:rPr>
                        <a:t>, especialmente aquelas concernentes a projetos de pesquisa e recursos humanos.</a:t>
                      </a:r>
                    </a:p>
                  </a:txBody>
                  <a:tcPr marT="45740" marB="45740">
                    <a:lnL>
                      <a:noFill/>
                    </a:lnL>
                    <a:lnR>
                      <a:noFill/>
                    </a:lnR>
                    <a:lnT>
                      <a:noFill/>
                    </a:lnT>
                    <a:lnB>
                      <a:noFill/>
                    </a:lnB>
                    <a:solidFill>
                      <a:srgbClr val="FFFFFF"/>
                    </a:solidFill>
                  </a:tcPr>
                </a:tc>
              </a:tr>
            </a:tbl>
          </a:graphicData>
        </a:graphic>
      </p:graphicFrame>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3250" name="Picture 4" descr="Ilustração do método quadripolar Fonte: Elaborado pelas ..."/>
          <p:cNvPicPr>
            <a:picLocks noChangeAspect="1" noChangeArrowheads="1"/>
          </p:cNvPicPr>
          <p:nvPr/>
        </p:nvPicPr>
        <p:blipFill>
          <a:blip r:embed="rId2" cstate="print"/>
          <a:srcRect/>
          <a:stretch>
            <a:fillRect/>
          </a:stretch>
        </p:blipFill>
        <p:spPr bwMode="auto">
          <a:xfrm>
            <a:off x="323850" y="836613"/>
            <a:ext cx="8096250" cy="5753100"/>
          </a:xfrm>
          <a:prstGeom prst="rect">
            <a:avLst/>
          </a:prstGeom>
          <a:noFill/>
          <a:ln w="9525">
            <a:noFill/>
            <a:miter lim="800000"/>
            <a:headEnd/>
            <a:tailEnd/>
          </a:ln>
        </p:spPr>
      </p:pic>
      <p:sp>
        <p:nvSpPr>
          <p:cNvPr id="53251" name="Retângulo 3"/>
          <p:cNvSpPr>
            <a:spLocks noChangeArrowheads="1"/>
          </p:cNvSpPr>
          <p:nvPr/>
        </p:nvSpPr>
        <p:spPr bwMode="auto">
          <a:xfrm>
            <a:off x="611188" y="260350"/>
            <a:ext cx="4279900" cy="461963"/>
          </a:xfrm>
          <a:prstGeom prst="rect">
            <a:avLst/>
          </a:prstGeom>
          <a:noFill/>
          <a:ln w="9525">
            <a:noFill/>
            <a:miter lim="800000"/>
            <a:headEnd/>
            <a:tailEnd/>
          </a:ln>
        </p:spPr>
        <p:txBody>
          <a:bodyPr>
            <a:spAutoFit/>
          </a:bodyPr>
          <a:lstStyle/>
          <a:p>
            <a:r>
              <a:rPr lang="pt-BR" altLang="pt-BR" sz="2400"/>
              <a:t>O método quadripolar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bwMode="auto">
          <a:xfrm>
            <a:off x="395288" y="260350"/>
            <a:ext cx="8229600" cy="1000125"/>
          </a:xfrm>
          <a:prstGeom prst="rect">
            <a:avLst/>
          </a:prstGeom>
          <a:noFill/>
          <a:extLst>
            <a:ext uri="{909E8E84-426E-40DD-AFC4-6F175D3DCCD1}"/>
            <a:ext uri="{91240B29-F687-4F45-9708-019B960494DF}"/>
          </a:extLst>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pt-BR" altLang="pt-BR" sz="4000" kern="0" dirty="0" smtClean="0"/>
              <a:t>As teorias da ciência da informação</a:t>
            </a:r>
          </a:p>
        </p:txBody>
      </p:sp>
      <p:sp>
        <p:nvSpPr>
          <p:cNvPr id="3" name="Rectangle 3"/>
          <p:cNvSpPr txBox="1">
            <a:spLocks noChangeArrowheads="1"/>
          </p:cNvSpPr>
          <p:nvPr/>
        </p:nvSpPr>
        <p:spPr>
          <a:xfrm>
            <a:off x="395288" y="1916113"/>
            <a:ext cx="8229600" cy="3994150"/>
          </a:xfrm>
          <a:prstGeom prst="rect">
            <a:avLst/>
          </a:prstGeom>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eaLnBrk="1" hangingPunct="1">
              <a:defRPr/>
            </a:pPr>
            <a:r>
              <a:rPr lang="pt-BR" altLang="pt-BR" kern="0" dirty="0" smtClean="0"/>
              <a:t>Teoria matemática</a:t>
            </a:r>
          </a:p>
          <a:p>
            <a:pPr eaLnBrk="1" hangingPunct="1">
              <a:defRPr/>
            </a:pPr>
            <a:r>
              <a:rPr lang="pt-BR" altLang="pt-BR" kern="0" dirty="0" smtClean="0"/>
              <a:t>Teoria sistêmica</a:t>
            </a:r>
          </a:p>
          <a:p>
            <a:pPr eaLnBrk="1" hangingPunct="1">
              <a:defRPr/>
            </a:pPr>
            <a:r>
              <a:rPr lang="pt-BR" altLang="pt-BR" kern="0" dirty="0" smtClean="0"/>
              <a:t>Teoria crítica</a:t>
            </a:r>
          </a:p>
          <a:p>
            <a:pPr eaLnBrk="1" hangingPunct="1">
              <a:defRPr/>
            </a:pPr>
            <a:r>
              <a:rPr lang="pt-BR" altLang="pt-BR" kern="0" dirty="0" smtClean="0"/>
              <a:t>Teoria da representação</a:t>
            </a:r>
          </a:p>
          <a:p>
            <a:pPr eaLnBrk="1" hangingPunct="1">
              <a:defRPr/>
            </a:pPr>
            <a:r>
              <a:rPr lang="pt-BR" altLang="pt-BR" kern="0" dirty="0" smtClean="0"/>
              <a:t>Teoria dos fluxos – comunicação científica, gestão da informação, estudos métricos</a:t>
            </a:r>
          </a:p>
          <a:p>
            <a:pPr eaLnBrk="1" hangingPunct="1">
              <a:defRPr/>
            </a:pPr>
            <a:r>
              <a:rPr lang="pt-BR" altLang="pt-BR" kern="0" dirty="0" smtClean="0"/>
              <a:t>Teoria dos usuários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ço Reservado para Conteúdo 3"/>
          <p:cNvGraphicFramePr>
            <a:graphicFrameLocks/>
          </p:cNvGraphicFramePr>
          <p:nvPr/>
        </p:nvGraphicFramePr>
        <p:xfrm>
          <a:off x="755650" y="620713"/>
          <a:ext cx="7560840" cy="5630259"/>
        </p:xfrm>
        <a:graphic>
          <a:graphicData uri="http://schemas.openxmlformats.org/drawingml/2006/table">
            <a:tbl>
              <a:tblPr/>
              <a:tblGrid>
                <a:gridCol w="7560840"/>
              </a:tblGrid>
              <a:tr h="475688">
                <a:tc>
                  <a:txBody>
                    <a:bodyPr/>
                    <a:lstStyle/>
                    <a:p>
                      <a:pPr marL="0" marR="0" lvl="0" indent="0" algn="ctr" defTabSz="914400" rtl="0" eaLnBrk="1" fontAlgn="base" latinLnBrk="0" hangingPunct="1">
                        <a:lnSpc>
                          <a:spcPct val="115000"/>
                        </a:lnSpc>
                        <a:spcBef>
                          <a:spcPct val="0"/>
                        </a:spcBef>
                        <a:spcAft>
                          <a:spcPct val="0"/>
                        </a:spcAft>
                        <a:buClrTx/>
                        <a:buSzTx/>
                        <a:buFontTx/>
                        <a:buNone/>
                        <a:tabLst/>
                      </a:pPr>
                      <a:r>
                        <a:rPr kumimoji="0" lang="pt-BR" sz="2400" b="1" i="0" u="none" strike="noStrike" cap="none" normalizeH="0" baseline="0" dirty="0" smtClean="0">
                          <a:ln>
                            <a:noFill/>
                          </a:ln>
                          <a:solidFill>
                            <a:srgbClr val="FF0000"/>
                          </a:solidFill>
                          <a:effectLst/>
                          <a:latin typeface="Times" pitchFamily="18" charset="0"/>
                        </a:rPr>
                        <a:t>TAC 1982</a:t>
                      </a:r>
                      <a:endParaRPr kumimoji="0" lang="pt-BR" sz="2400" b="1" i="0" u="none" strike="noStrike" cap="none" normalizeH="0" baseline="0" dirty="0" smtClean="0">
                        <a:ln>
                          <a:noFill/>
                        </a:ln>
                        <a:solidFill>
                          <a:srgbClr val="FF0000"/>
                        </a:solidFill>
                        <a:effectLst/>
                        <a:latin typeface="Times" pitchFamily="18" charset="0"/>
                        <a:ea typeface="Calibri" pitchFamily="34" charset="0"/>
                        <a:cs typeface="Times New Roman" pitchFamily="18" charset="0"/>
                      </a:endParaRP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264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1" i="0" u="none" strike="noStrike" cap="none" normalizeH="0" baseline="0" dirty="0" smtClean="0">
                          <a:ln>
                            <a:noFill/>
                          </a:ln>
                          <a:solidFill>
                            <a:schemeClr val="tx1"/>
                          </a:solidFill>
                          <a:effectLst/>
                          <a:latin typeface="Times" pitchFamily="18" charset="0"/>
                        </a:rPr>
                        <a:t>Grande Área: Ciências Humanas, Sociais e Artes</a:t>
                      </a:r>
                      <a:endParaRPr kumimoji="0" lang="pt-BR" sz="2400" b="1" i="0" u="none" strike="noStrike" cap="none" normalizeH="0" baseline="0" dirty="0" smtClean="0">
                        <a:ln>
                          <a:noFill/>
                        </a:ln>
                        <a:solidFill>
                          <a:schemeClr val="tx1"/>
                        </a:solidFill>
                        <a:effectLst/>
                        <a:latin typeface="Times" pitchFamily="18" charset="0"/>
                        <a:ea typeface="Calibri" pitchFamily="34" charset="0"/>
                        <a:cs typeface="Times New Roman" pitchFamily="18" charset="0"/>
                      </a:endParaRP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87545">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1" i="0" u="none" strike="noStrike" cap="none" normalizeH="0" baseline="0" dirty="0" smtClean="0">
                          <a:ln>
                            <a:noFill/>
                          </a:ln>
                          <a:solidFill>
                            <a:srgbClr val="FF0000"/>
                          </a:solidFill>
                          <a:effectLst/>
                          <a:latin typeface="Times" pitchFamily="18" charset="0"/>
                        </a:rPr>
                        <a:t>Área</a:t>
                      </a:r>
                      <a:r>
                        <a:rPr kumimoji="0" lang="pt-BR" sz="2400" b="0" i="0" u="none" strike="noStrike" cap="none" normalizeH="0" baseline="0" dirty="0" smtClean="0">
                          <a:ln>
                            <a:noFill/>
                          </a:ln>
                          <a:solidFill>
                            <a:schemeClr val="tx1"/>
                          </a:solidFill>
                          <a:effectLst/>
                          <a:latin typeface="Times" pitchFamily="18" charset="0"/>
                        </a:rPr>
                        <a:t>: Ciência da Informação, Biblioteconomia e Arquivologia</a:t>
                      </a:r>
                      <a:endParaRPr kumimoji="0" lang="pt-BR" sz="2400" b="0" i="0" u="none" strike="noStrike" cap="none" normalizeH="0" baseline="0" dirty="0" smtClean="0">
                        <a:ln>
                          <a:noFill/>
                        </a:ln>
                        <a:solidFill>
                          <a:schemeClr val="tx1"/>
                        </a:solidFill>
                        <a:effectLst/>
                        <a:latin typeface="Times" pitchFamily="18" charset="0"/>
                        <a:ea typeface="Calibri" pitchFamily="34" charset="0"/>
                        <a:cs typeface="Times New Roman" pitchFamily="18" charset="0"/>
                      </a:endParaRP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645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Times" pitchFamily="18" charset="0"/>
                        </a:rPr>
                        <a:t>Subárea: Teoria da Informação</a:t>
                      </a:r>
                    </a:p>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Times" pitchFamily="18" charset="0"/>
                          <a:ea typeface="Calibri" pitchFamily="34" charset="0"/>
                          <a:cs typeface="Times New Roman" pitchFamily="18" charset="0"/>
                        </a:rPr>
                        <a:t>Especialidade: Teoria geral da </a:t>
                      </a:r>
                      <a:r>
                        <a:rPr kumimoji="0" lang="pt-BR" sz="2400" b="0" i="0" u="none" strike="noStrike" cap="none" normalizeH="0" baseline="0" dirty="0" err="1" smtClean="0">
                          <a:ln>
                            <a:noFill/>
                          </a:ln>
                          <a:solidFill>
                            <a:schemeClr val="tx1"/>
                          </a:solidFill>
                          <a:effectLst/>
                          <a:latin typeface="Times" pitchFamily="18" charset="0"/>
                          <a:ea typeface="Calibri" pitchFamily="34" charset="0"/>
                          <a:cs typeface="Times New Roman" pitchFamily="18" charset="0"/>
                        </a:rPr>
                        <a:t>inf</a:t>
                      </a:r>
                      <a:r>
                        <a:rPr kumimoji="0" lang="pt-BR" sz="2400" b="0" i="0" u="none" strike="noStrike" cap="none" normalizeH="0" baseline="0" dirty="0" smtClean="0">
                          <a:ln>
                            <a:noFill/>
                          </a:ln>
                          <a:solidFill>
                            <a:schemeClr val="tx1"/>
                          </a:solidFill>
                          <a:effectLst/>
                          <a:latin typeface="Times" pitchFamily="18" charset="0"/>
                          <a:ea typeface="Calibri" pitchFamily="34" charset="0"/>
                          <a:cs typeface="Times New Roman" pitchFamily="18" charset="0"/>
                        </a:rPr>
                        <a:t>; processos de comunicação; teoria da classificação, representação da inf., métodos quantitativos.</a:t>
                      </a: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26453">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Times" pitchFamily="18" charset="0"/>
                        </a:rPr>
                        <a:t>Subárea: Tratamento da Informação</a:t>
                      </a:r>
                    </a:p>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latin typeface="Times" pitchFamily="18" charset="0"/>
                          <a:ea typeface="Calibri" pitchFamily="34" charset="0"/>
                          <a:cs typeface="Times New Roman" pitchFamily="18" charset="0"/>
                        </a:rPr>
                        <a:t>Especialidade: </a:t>
                      </a:r>
                      <a:r>
                        <a:rPr kumimoji="0" lang="pt-BR" sz="2400" b="0" i="0" u="none" strike="noStrike" cap="none" normalizeH="0" baseline="0" dirty="0" smtClean="0">
                          <a:ln>
                            <a:noFill/>
                          </a:ln>
                          <a:solidFill>
                            <a:schemeClr val="tx1"/>
                          </a:solidFill>
                          <a:effectLst/>
                          <a:latin typeface="Times" pitchFamily="18" charset="0"/>
                        </a:rPr>
                        <a:t>Técnicas de recuperação da informação; Processos de disseminação da informação; Organização de arquivos</a:t>
                      </a: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5688">
                <a:tc>
                  <a:txBody>
                    <a:bodyPr/>
                    <a:lstStyle/>
                    <a:p>
                      <a:pPr marL="0" marR="0" lvl="0" indent="0" algn="l" defTabSz="914400" rtl="0" eaLnBrk="1" fontAlgn="base" latinLnBrk="0" hangingPunct="1">
                        <a:lnSpc>
                          <a:spcPct val="115000"/>
                        </a:lnSpc>
                        <a:spcBef>
                          <a:spcPct val="0"/>
                        </a:spcBef>
                        <a:spcAft>
                          <a:spcPct val="0"/>
                        </a:spcAft>
                        <a:buClrTx/>
                        <a:buSzTx/>
                        <a:buFontTx/>
                        <a:buNone/>
                        <a:tabLst/>
                      </a:pPr>
                      <a:r>
                        <a:rPr kumimoji="0" lang="pt-BR" sz="2400" b="1" i="0" u="none" strike="noStrike" cap="none" normalizeH="0" baseline="0" dirty="0" smtClean="0">
                          <a:ln>
                            <a:noFill/>
                          </a:ln>
                          <a:solidFill>
                            <a:srgbClr val="FF0000"/>
                          </a:solidFill>
                          <a:effectLst/>
                          <a:latin typeface="Times" pitchFamily="18" charset="0"/>
                        </a:rPr>
                        <a:t>Área</a:t>
                      </a:r>
                      <a:r>
                        <a:rPr kumimoji="0" lang="pt-BR" sz="2400" b="0" i="0" u="none" strike="noStrike" cap="none" normalizeH="0" baseline="0" dirty="0" smtClean="0">
                          <a:ln>
                            <a:noFill/>
                          </a:ln>
                          <a:solidFill>
                            <a:schemeClr val="tx1"/>
                          </a:solidFill>
                          <a:effectLst/>
                          <a:latin typeface="Times" pitchFamily="18" charset="0"/>
                        </a:rPr>
                        <a:t>: Museologia</a:t>
                      </a:r>
                      <a:endParaRPr kumimoji="0" lang="pt-BR" sz="2400" b="0" i="0" u="none" strike="noStrike" cap="none" normalizeH="0" baseline="0" dirty="0" smtClean="0">
                        <a:ln>
                          <a:noFill/>
                        </a:ln>
                        <a:solidFill>
                          <a:schemeClr val="tx1"/>
                        </a:solidFill>
                        <a:effectLst/>
                        <a:latin typeface="Times" pitchFamily="18" charset="0"/>
                        <a:ea typeface="Calibri" pitchFamily="34" charset="0"/>
                        <a:cs typeface="Times New Roman" pitchFamily="18" charset="0"/>
                      </a:endParaRPr>
                    </a:p>
                  </a:txBody>
                  <a:tcPr marL="44450" marR="44450"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Espaço Reservado para Conteúdo 3"/>
          <p:cNvGraphicFramePr>
            <a:graphicFrameLocks/>
          </p:cNvGraphicFramePr>
          <p:nvPr/>
        </p:nvGraphicFramePr>
        <p:xfrm>
          <a:off x="323850" y="1557338"/>
          <a:ext cx="8569325" cy="3743323"/>
        </p:xfrm>
        <a:graphic>
          <a:graphicData uri="http://schemas.openxmlformats.org/drawingml/2006/table">
            <a:tbl>
              <a:tblPr firstRow="1" firstCol="1" bandRow="1">
                <a:tableStyleId>{5940675A-B579-460E-94D1-54222C63F5DA}</a:tableStyleId>
              </a:tblPr>
              <a:tblGrid>
                <a:gridCol w="8569325"/>
              </a:tblGrid>
              <a:tr h="559225">
                <a:tc>
                  <a:txBody>
                    <a:bodyPr/>
                    <a:lstStyle/>
                    <a:p>
                      <a:pPr algn="ctr">
                        <a:lnSpc>
                          <a:spcPct val="115000"/>
                        </a:lnSpc>
                        <a:spcAft>
                          <a:spcPts val="0"/>
                        </a:spcAft>
                      </a:pPr>
                      <a:r>
                        <a:rPr lang="pt-BR" sz="2400" b="1" dirty="0">
                          <a:solidFill>
                            <a:srgbClr val="FF0000"/>
                          </a:solidFill>
                          <a:effectLst/>
                        </a:rPr>
                        <a:t>TAC 1984 (em vigor)</a:t>
                      </a:r>
                      <a:endParaRPr lang="pt-BR" sz="2400" b="1" dirty="0">
                        <a:solidFill>
                          <a:srgbClr val="FF0000"/>
                        </a:solidFill>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dirty="0">
                          <a:effectLst/>
                        </a:rPr>
                        <a:t>Grande Área: Ciências Sociais Aplicadas</a:t>
                      </a:r>
                      <a:endParaRPr lang="pt-BR" sz="2400" dirty="0">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dirty="0">
                          <a:effectLst/>
                        </a:rPr>
                        <a:t>Área: </a:t>
                      </a:r>
                      <a:r>
                        <a:rPr lang="pt-BR" sz="2400" b="0" dirty="0">
                          <a:solidFill>
                            <a:srgbClr val="FF0000"/>
                          </a:solidFill>
                          <a:effectLst/>
                        </a:rPr>
                        <a:t>Ciência da Informação</a:t>
                      </a:r>
                      <a:endParaRPr lang="pt-BR" sz="2400" b="0" dirty="0">
                        <a:solidFill>
                          <a:srgbClr val="FF0000"/>
                        </a:solidFill>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dirty="0">
                          <a:effectLst/>
                        </a:rPr>
                        <a:t>Subárea: Teoria da Informação</a:t>
                      </a:r>
                      <a:endParaRPr lang="pt-BR" sz="2400" dirty="0">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b="0" kern="1200" dirty="0" smtClean="0">
                          <a:solidFill>
                            <a:schemeClr val="tx1"/>
                          </a:solidFill>
                          <a:effectLst/>
                          <a:latin typeface="+mn-lt"/>
                          <a:ea typeface="+mn-ea"/>
                          <a:cs typeface="+mn-cs"/>
                        </a:rPr>
                        <a:t>Subárea: Biblioteconomia</a:t>
                      </a:r>
                      <a:endParaRPr lang="pt-BR" sz="2400" b="0" dirty="0">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b="0" kern="1200" dirty="0" smtClean="0">
                          <a:solidFill>
                            <a:schemeClr val="tx1"/>
                          </a:solidFill>
                          <a:effectLst/>
                          <a:latin typeface="+mn-lt"/>
                          <a:ea typeface="+mn-ea"/>
                          <a:cs typeface="+mn-cs"/>
                        </a:rPr>
                        <a:t>Subárea: Arquivologia</a:t>
                      </a:r>
                      <a:endParaRPr lang="pt-BR" sz="2400" b="0" dirty="0">
                        <a:effectLst/>
                        <a:latin typeface="Times New Roman"/>
                        <a:ea typeface="Calibri"/>
                        <a:cs typeface="Times New Roman"/>
                      </a:endParaRPr>
                    </a:p>
                  </a:txBody>
                  <a:tcPr marL="44452" marR="44452" marT="0" marB="0" anchor="b"/>
                </a:tc>
              </a:tr>
              <a:tr h="530683">
                <a:tc>
                  <a:txBody>
                    <a:bodyPr/>
                    <a:lstStyle/>
                    <a:p>
                      <a:pPr>
                        <a:lnSpc>
                          <a:spcPct val="115000"/>
                        </a:lnSpc>
                        <a:spcAft>
                          <a:spcPts val="0"/>
                        </a:spcAft>
                      </a:pPr>
                      <a:r>
                        <a:rPr lang="pt-BR" sz="2400" b="0" kern="1200" dirty="0" smtClean="0">
                          <a:solidFill>
                            <a:schemeClr val="tx1"/>
                          </a:solidFill>
                          <a:effectLst/>
                          <a:latin typeface="+mn-lt"/>
                          <a:ea typeface="+mn-ea"/>
                          <a:cs typeface="+mn-cs"/>
                        </a:rPr>
                        <a:t>Área: </a:t>
                      </a:r>
                      <a:r>
                        <a:rPr lang="pt-BR" sz="2400" b="0" kern="1200" dirty="0" smtClean="0">
                          <a:solidFill>
                            <a:srgbClr val="FF0000"/>
                          </a:solidFill>
                          <a:effectLst/>
                          <a:latin typeface="+mn-lt"/>
                          <a:ea typeface="+mn-ea"/>
                          <a:cs typeface="+mn-cs"/>
                        </a:rPr>
                        <a:t>Museologia</a:t>
                      </a:r>
                      <a:endParaRPr lang="pt-BR" sz="2400" b="0" dirty="0">
                        <a:solidFill>
                          <a:srgbClr val="FF0000"/>
                        </a:solidFill>
                        <a:effectLst/>
                        <a:latin typeface="Times New Roman"/>
                        <a:ea typeface="Calibri"/>
                        <a:cs typeface="Times New Roman"/>
                      </a:endParaRPr>
                    </a:p>
                  </a:txBody>
                  <a:tcPr marL="44452" marR="44452" marT="0" marB="0" anchor="b"/>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8" name="Rectangle 4"/>
          <p:cNvSpPr>
            <a:spLocks noChangeArrowheads="1"/>
          </p:cNvSpPr>
          <p:nvPr/>
        </p:nvSpPr>
        <p:spPr bwMode="auto">
          <a:xfrm>
            <a:off x="827088" y="188913"/>
            <a:ext cx="7185025" cy="566737"/>
          </a:xfrm>
          <a:prstGeom prst="rect">
            <a:avLst/>
          </a:prstGeom>
          <a:noFill/>
          <a:ln w="9525">
            <a:noFill/>
            <a:miter lim="800000"/>
            <a:headEnd/>
            <a:tailEnd/>
          </a:ln>
        </p:spPr>
        <p:txBody>
          <a:bodyPr>
            <a:spAutoFit/>
          </a:bodyPr>
          <a:lstStyle/>
          <a:p>
            <a:pPr eaLnBrk="1" hangingPunct="1">
              <a:lnSpc>
                <a:spcPct val="110000"/>
              </a:lnSpc>
            </a:pPr>
            <a:r>
              <a:rPr lang="pt-BR" altLang="pt-BR" sz="2800" b="1"/>
              <a:t>Área de Ciência da Informação no CNPq</a:t>
            </a:r>
          </a:p>
        </p:txBody>
      </p:sp>
      <p:sp>
        <p:nvSpPr>
          <p:cNvPr id="52229" name="Rectangle 5"/>
          <p:cNvSpPr>
            <a:spLocks noGrp="1" noChangeArrowheads="1"/>
          </p:cNvSpPr>
          <p:nvPr>
            <p:ph type="body" idx="1"/>
          </p:nvPr>
        </p:nvSpPr>
        <p:spPr>
          <a:xfrm>
            <a:off x="539750" y="755650"/>
            <a:ext cx="8229600" cy="3744913"/>
          </a:xfrm>
          <a:noFill/>
        </p:spPr>
        <p:txBody>
          <a:bodyPr/>
          <a:lstStyle/>
          <a:p>
            <a:pPr eaLnBrk="1" hangingPunct="1">
              <a:buFontTx/>
              <a:buNone/>
            </a:pPr>
            <a:r>
              <a:rPr lang="pt-BR" altLang="pt-BR" sz="2000" smtClean="0"/>
              <a:t>DENTRO DA ÁREA “COMUNICAÇÃO E INFORMAÇÃO” - 2016</a:t>
            </a:r>
          </a:p>
          <a:p>
            <a:pPr eaLnBrk="1" hangingPunct="1">
              <a:buFontTx/>
              <a:buNone/>
            </a:pPr>
            <a:r>
              <a:rPr lang="pt-BR" altLang="pt-BR" sz="2000" smtClean="0"/>
              <a:t>DENTRO DELA, ONZE SUBÁREAS:</a:t>
            </a:r>
          </a:p>
          <a:p>
            <a:pPr eaLnBrk="1" hangingPunct="1">
              <a:buFontTx/>
              <a:buNone/>
            </a:pPr>
            <a:r>
              <a:rPr lang="pt-BR" altLang="pt-BR" sz="2000" smtClean="0"/>
              <a:t>1 - Teoria da informação</a:t>
            </a:r>
          </a:p>
          <a:p>
            <a:pPr eaLnBrk="1" hangingPunct="1">
              <a:buFontTx/>
              <a:buNone/>
            </a:pPr>
            <a:r>
              <a:rPr lang="pt-BR" altLang="pt-BR" sz="2000" smtClean="0"/>
              <a:t>2 - Teoria geral da informação</a:t>
            </a:r>
          </a:p>
          <a:p>
            <a:pPr eaLnBrk="1" hangingPunct="1">
              <a:buFontTx/>
              <a:buNone/>
            </a:pPr>
            <a:r>
              <a:rPr lang="pt-BR" altLang="pt-BR" sz="2000" smtClean="0"/>
              <a:t>3 - Processos da comunicação</a:t>
            </a:r>
          </a:p>
          <a:p>
            <a:pPr eaLnBrk="1" hangingPunct="1">
              <a:buFontTx/>
              <a:buNone/>
            </a:pPr>
            <a:r>
              <a:rPr lang="pt-BR" altLang="pt-BR" sz="2000" smtClean="0"/>
              <a:t>4 - Representação da informação</a:t>
            </a:r>
          </a:p>
          <a:p>
            <a:pPr eaLnBrk="1" hangingPunct="1">
              <a:buFontTx/>
              <a:buNone/>
            </a:pPr>
            <a:r>
              <a:rPr lang="pt-BR" altLang="pt-BR" sz="2000" smtClean="0"/>
              <a:t>5 -Biblioteconomia </a:t>
            </a:r>
          </a:p>
          <a:p>
            <a:pPr eaLnBrk="1" hangingPunct="1">
              <a:buFontTx/>
              <a:buNone/>
            </a:pPr>
            <a:r>
              <a:rPr lang="pt-BR" altLang="pt-BR" sz="2000" smtClean="0"/>
              <a:t>6 - Teoria da classificação</a:t>
            </a:r>
          </a:p>
          <a:p>
            <a:pPr eaLnBrk="1" hangingPunct="1">
              <a:buFontTx/>
              <a:buNone/>
            </a:pPr>
            <a:r>
              <a:rPr lang="pt-BR" altLang="pt-BR" sz="2000" smtClean="0"/>
              <a:t>7 - Métodos quantitativos. Bibliometria</a:t>
            </a:r>
          </a:p>
          <a:p>
            <a:pPr eaLnBrk="1" hangingPunct="1">
              <a:buFontTx/>
              <a:buNone/>
            </a:pPr>
            <a:r>
              <a:rPr lang="pt-BR" altLang="pt-BR" sz="2000" smtClean="0"/>
              <a:t>8 - Técnicas de recuperação da informação</a:t>
            </a:r>
          </a:p>
          <a:p>
            <a:pPr eaLnBrk="1" hangingPunct="1">
              <a:buFontTx/>
              <a:buNone/>
            </a:pPr>
            <a:r>
              <a:rPr lang="pt-BR" altLang="pt-BR" sz="2000" smtClean="0"/>
              <a:t>9 - Processos de disseminação da informação</a:t>
            </a:r>
          </a:p>
          <a:p>
            <a:pPr eaLnBrk="1" hangingPunct="1">
              <a:buFontTx/>
              <a:buNone/>
            </a:pPr>
            <a:r>
              <a:rPr lang="pt-BR" altLang="pt-BR" sz="2000" smtClean="0"/>
              <a:t>10 - Arquivologia</a:t>
            </a:r>
          </a:p>
          <a:p>
            <a:pPr eaLnBrk="1" hangingPunct="1">
              <a:buFontTx/>
              <a:buNone/>
            </a:pPr>
            <a:r>
              <a:rPr lang="pt-BR" altLang="pt-BR" sz="2000" smtClean="0"/>
              <a:t>11 - Organização de arquivos</a:t>
            </a:r>
          </a:p>
          <a:p>
            <a:pPr eaLnBrk="1" hangingPunct="1">
              <a:buFontTx/>
              <a:buNone/>
            </a:pPr>
            <a:r>
              <a:rPr lang="pt-BR" altLang="pt-BR" sz="2000" smtClean="0">
                <a:hlinkClick r:id="rId2"/>
              </a:rPr>
              <a:t>http://lattes.cnpq.br/documents/11871/24930/TabeladeAreasdoConhecimento.pdf/d192ff6b-3e0a-4074-a74d-c280521bd5f7</a:t>
            </a:r>
            <a:r>
              <a:rPr lang="pt-BR" altLang="pt-BR" sz="2000" smtClean="0"/>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52228"/>
                                        </p:tgtEl>
                                        <p:attrNameLst>
                                          <p:attrName>style.visibility</p:attrName>
                                        </p:attrNameLst>
                                      </p:cBhvr>
                                      <p:to>
                                        <p:strVal val="visible"/>
                                      </p:to>
                                    </p:set>
                                    <p:animEffect transition="in" filter="box(in)">
                                      <p:cBhvr>
                                        <p:cTn id="7" dur="500"/>
                                        <p:tgtEl>
                                          <p:spTgt spid="522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2229">
                                            <p:txEl>
                                              <p:pRg st="0" end="0"/>
                                            </p:txEl>
                                          </p:spTgt>
                                        </p:tgtEl>
                                        <p:attrNameLst>
                                          <p:attrName>style.visibility</p:attrName>
                                        </p:attrNameLst>
                                      </p:cBhvr>
                                      <p:to>
                                        <p:strVal val="visible"/>
                                      </p:to>
                                    </p:set>
                                    <p:anim calcmode="lin" valueType="num">
                                      <p:cBhvr additive="base">
                                        <p:cTn id="12" dur="500" fill="hold"/>
                                        <p:tgtEl>
                                          <p:spTgt spid="52229">
                                            <p:txEl>
                                              <p:pRg st="0" end="0"/>
                                            </p:txEl>
                                          </p:spTgt>
                                        </p:tgtEl>
                                        <p:attrNameLst>
                                          <p:attrName>ppt_x</p:attrName>
                                        </p:attrNameLst>
                                      </p:cBhvr>
                                      <p:tavLst>
                                        <p:tav tm="0">
                                          <p:val>
                                            <p:strVal val="#ppt_x"/>
                                          </p:val>
                                        </p:tav>
                                        <p:tav tm="100000">
                                          <p:val>
                                            <p:strVal val="#ppt_x"/>
                                          </p:val>
                                        </p:tav>
                                      </p:tavLst>
                                    </p:anim>
                                    <p:anim calcmode="lin" valueType="num">
                                      <p:cBhvr additive="base">
                                        <p:cTn id="13" dur="500" fill="hold"/>
                                        <p:tgtEl>
                                          <p:spTgt spid="5222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52229">
                                            <p:txEl>
                                              <p:pRg st="1" end="1"/>
                                            </p:txEl>
                                          </p:spTgt>
                                        </p:tgtEl>
                                        <p:attrNameLst>
                                          <p:attrName>style.visibility</p:attrName>
                                        </p:attrNameLst>
                                      </p:cBhvr>
                                      <p:to>
                                        <p:strVal val="visible"/>
                                      </p:to>
                                    </p:set>
                                    <p:anim calcmode="lin" valueType="num">
                                      <p:cBhvr additive="base">
                                        <p:cTn id="18" dur="500" fill="hold"/>
                                        <p:tgtEl>
                                          <p:spTgt spid="52229">
                                            <p:txEl>
                                              <p:pRg st="1" end="1"/>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222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0" fill="hold" nodeType="clickPar">
                      <p:stCondLst>
                        <p:cond delay="indefinite"/>
                      </p:stCondLst>
                      <p:childTnLst>
                        <p:par>
                          <p:cTn id="21" fill="hold" nodeType="withGroup">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2229">
                                            <p:txEl>
                                              <p:pRg st="2" end="2"/>
                                            </p:txEl>
                                          </p:spTgt>
                                        </p:tgtEl>
                                        <p:attrNameLst>
                                          <p:attrName>style.visibility</p:attrName>
                                        </p:attrNameLst>
                                      </p:cBhvr>
                                      <p:to>
                                        <p:strVal val="visible"/>
                                      </p:to>
                                    </p:set>
                                    <p:anim calcmode="lin" valueType="num">
                                      <p:cBhvr additive="base">
                                        <p:cTn id="24" dur="500" fill="hold"/>
                                        <p:tgtEl>
                                          <p:spTgt spid="52229">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222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6" fill="hold" nodeType="clickPar">
                      <p:stCondLst>
                        <p:cond delay="indefinite"/>
                      </p:stCondLst>
                      <p:childTnLst>
                        <p:par>
                          <p:cTn id="27" fill="hold" nodeType="withGroup">
                            <p:stCondLst>
                              <p:cond delay="0"/>
                            </p:stCondLst>
                            <p:childTnLst>
                              <p:par>
                                <p:cTn id="28" presetID="2" presetClass="entr" presetSubtype="4" fill="hold" grpId="0" nodeType="clickEffect">
                                  <p:stCondLst>
                                    <p:cond delay="0"/>
                                  </p:stCondLst>
                                  <p:childTnLst>
                                    <p:set>
                                      <p:cBhvr>
                                        <p:cTn id="29" dur="1" fill="hold">
                                          <p:stCondLst>
                                            <p:cond delay="0"/>
                                          </p:stCondLst>
                                        </p:cTn>
                                        <p:tgtEl>
                                          <p:spTgt spid="52229">
                                            <p:txEl>
                                              <p:pRg st="3" end="3"/>
                                            </p:txEl>
                                          </p:spTgt>
                                        </p:tgtEl>
                                        <p:attrNameLst>
                                          <p:attrName>style.visibility</p:attrName>
                                        </p:attrNameLst>
                                      </p:cBhvr>
                                      <p:to>
                                        <p:strVal val="visible"/>
                                      </p:to>
                                    </p:set>
                                    <p:anim calcmode="lin" valueType="num">
                                      <p:cBhvr additive="base">
                                        <p:cTn id="30" dur="500" fill="hold"/>
                                        <p:tgtEl>
                                          <p:spTgt spid="52229">
                                            <p:txEl>
                                              <p:pRg st="3" end="3"/>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2229">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2" fill="hold" nodeType="clickPar">
                      <p:stCondLst>
                        <p:cond delay="indefinite"/>
                      </p:stCondLst>
                      <p:childTnLst>
                        <p:par>
                          <p:cTn id="33" fill="hold" nodeType="withGroup">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52229">
                                            <p:txEl>
                                              <p:pRg st="4" end="4"/>
                                            </p:txEl>
                                          </p:spTgt>
                                        </p:tgtEl>
                                        <p:attrNameLst>
                                          <p:attrName>style.visibility</p:attrName>
                                        </p:attrNameLst>
                                      </p:cBhvr>
                                      <p:to>
                                        <p:strVal val="visible"/>
                                      </p:to>
                                    </p:set>
                                    <p:anim calcmode="lin" valueType="num">
                                      <p:cBhvr additive="base">
                                        <p:cTn id="36" dur="500" fill="hold"/>
                                        <p:tgtEl>
                                          <p:spTgt spid="52229">
                                            <p:txEl>
                                              <p:pRg st="4" end="4"/>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2229">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8" fill="hold" nodeType="clickPar">
                      <p:stCondLst>
                        <p:cond delay="indefinite"/>
                      </p:stCondLst>
                      <p:childTnLst>
                        <p:par>
                          <p:cTn id="39" fill="hold" nodeType="withGroup">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52229">
                                            <p:txEl>
                                              <p:pRg st="5" end="5"/>
                                            </p:txEl>
                                          </p:spTgt>
                                        </p:tgtEl>
                                        <p:attrNameLst>
                                          <p:attrName>style.visibility</p:attrName>
                                        </p:attrNameLst>
                                      </p:cBhvr>
                                      <p:to>
                                        <p:strVal val="visible"/>
                                      </p:to>
                                    </p:set>
                                    <p:anim calcmode="lin" valueType="num">
                                      <p:cBhvr additive="base">
                                        <p:cTn id="42" dur="500" fill="hold"/>
                                        <p:tgtEl>
                                          <p:spTgt spid="52229">
                                            <p:txEl>
                                              <p:pRg st="5" end="5"/>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2229">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52229">
                                            <p:txEl>
                                              <p:pRg st="6" end="6"/>
                                            </p:txEl>
                                          </p:spTgt>
                                        </p:tgtEl>
                                        <p:attrNameLst>
                                          <p:attrName>style.visibility</p:attrName>
                                        </p:attrNameLst>
                                      </p:cBhvr>
                                      <p:to>
                                        <p:strVal val="visible"/>
                                      </p:to>
                                    </p:set>
                                    <p:anim calcmode="lin" valueType="num">
                                      <p:cBhvr additive="base">
                                        <p:cTn id="48" dur="500" fill="hold"/>
                                        <p:tgtEl>
                                          <p:spTgt spid="52229">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2229">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0" fill="hold" nodeType="clickPar">
                      <p:stCondLst>
                        <p:cond delay="indefinite"/>
                      </p:stCondLst>
                      <p:childTnLst>
                        <p:par>
                          <p:cTn id="51" fill="hold" nodeType="withGroup">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52229">
                                            <p:txEl>
                                              <p:pRg st="7" end="7"/>
                                            </p:txEl>
                                          </p:spTgt>
                                        </p:tgtEl>
                                        <p:attrNameLst>
                                          <p:attrName>style.visibility</p:attrName>
                                        </p:attrNameLst>
                                      </p:cBhvr>
                                      <p:to>
                                        <p:strVal val="visible"/>
                                      </p:to>
                                    </p:set>
                                    <p:anim calcmode="lin" valueType="num">
                                      <p:cBhvr additive="base">
                                        <p:cTn id="54" dur="500" fill="hold"/>
                                        <p:tgtEl>
                                          <p:spTgt spid="52229">
                                            <p:txEl>
                                              <p:pRg st="7" end="7"/>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2229">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6" fill="hold" nodeType="clickPar">
                      <p:stCondLst>
                        <p:cond delay="indefinite"/>
                      </p:stCondLst>
                      <p:childTnLst>
                        <p:par>
                          <p:cTn id="57" fill="hold" nodeType="withGroup">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52229">
                                            <p:txEl>
                                              <p:pRg st="8" end="8"/>
                                            </p:txEl>
                                          </p:spTgt>
                                        </p:tgtEl>
                                        <p:attrNameLst>
                                          <p:attrName>style.visibility</p:attrName>
                                        </p:attrNameLst>
                                      </p:cBhvr>
                                      <p:to>
                                        <p:strVal val="visible"/>
                                      </p:to>
                                    </p:set>
                                    <p:anim calcmode="lin" valueType="num">
                                      <p:cBhvr additive="base">
                                        <p:cTn id="60" dur="500" fill="hold"/>
                                        <p:tgtEl>
                                          <p:spTgt spid="52229">
                                            <p:txEl>
                                              <p:pRg st="8" end="8"/>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52229">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2" fill="hold" nodeType="clickPar">
                      <p:stCondLst>
                        <p:cond delay="indefinite"/>
                      </p:stCondLst>
                      <p:childTnLst>
                        <p:par>
                          <p:cTn id="63" fill="hold" nodeType="withGroup">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52229">
                                            <p:txEl>
                                              <p:pRg st="9" end="9"/>
                                            </p:txEl>
                                          </p:spTgt>
                                        </p:tgtEl>
                                        <p:attrNameLst>
                                          <p:attrName>style.visibility</p:attrName>
                                        </p:attrNameLst>
                                      </p:cBhvr>
                                      <p:to>
                                        <p:strVal val="visible"/>
                                      </p:to>
                                    </p:set>
                                    <p:anim calcmode="lin" valueType="num">
                                      <p:cBhvr additive="base">
                                        <p:cTn id="66" dur="500" fill="hold"/>
                                        <p:tgtEl>
                                          <p:spTgt spid="52229">
                                            <p:txEl>
                                              <p:pRg st="9" end="9"/>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2229">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8" fill="hold" nodeType="clickPar">
                      <p:stCondLst>
                        <p:cond delay="indefinite"/>
                      </p:stCondLst>
                      <p:childTnLst>
                        <p:par>
                          <p:cTn id="69" fill="hold" nodeType="withGroup">
                            <p:stCondLst>
                              <p:cond delay="0"/>
                            </p:stCondLst>
                            <p:childTnLst>
                              <p:par>
                                <p:cTn id="70" presetID="2" presetClass="entr" presetSubtype="4" fill="hold" grpId="0" nodeType="clickEffect">
                                  <p:stCondLst>
                                    <p:cond delay="0"/>
                                  </p:stCondLst>
                                  <p:childTnLst>
                                    <p:set>
                                      <p:cBhvr>
                                        <p:cTn id="71" dur="1" fill="hold">
                                          <p:stCondLst>
                                            <p:cond delay="0"/>
                                          </p:stCondLst>
                                        </p:cTn>
                                        <p:tgtEl>
                                          <p:spTgt spid="52229">
                                            <p:txEl>
                                              <p:pRg st="10" end="10"/>
                                            </p:txEl>
                                          </p:spTgt>
                                        </p:tgtEl>
                                        <p:attrNameLst>
                                          <p:attrName>style.visibility</p:attrName>
                                        </p:attrNameLst>
                                      </p:cBhvr>
                                      <p:to>
                                        <p:strVal val="visible"/>
                                      </p:to>
                                    </p:set>
                                    <p:anim calcmode="lin" valueType="num">
                                      <p:cBhvr additive="base">
                                        <p:cTn id="72" dur="500" fill="hold"/>
                                        <p:tgtEl>
                                          <p:spTgt spid="52229">
                                            <p:txEl>
                                              <p:pRg st="10" end="10"/>
                                            </p:txEl>
                                          </p:spTgt>
                                        </p:tgtEl>
                                        <p:attrNameLst>
                                          <p:attrName>ppt_x</p:attrName>
                                        </p:attrNameLst>
                                      </p:cBhvr>
                                      <p:tavLst>
                                        <p:tav tm="0">
                                          <p:val>
                                            <p:strVal val="#ppt_x"/>
                                          </p:val>
                                        </p:tav>
                                        <p:tav tm="100000">
                                          <p:val>
                                            <p:strVal val="#ppt_x"/>
                                          </p:val>
                                        </p:tav>
                                      </p:tavLst>
                                    </p:anim>
                                    <p:anim calcmode="lin" valueType="num">
                                      <p:cBhvr additive="base">
                                        <p:cTn id="73" dur="500" fill="hold"/>
                                        <p:tgtEl>
                                          <p:spTgt spid="52229">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4" fill="hold" nodeType="clickPar">
                      <p:stCondLst>
                        <p:cond delay="indefinite"/>
                      </p:stCondLst>
                      <p:childTnLst>
                        <p:par>
                          <p:cTn id="75" fill="hold" nodeType="withGroup">
                            <p:stCondLst>
                              <p:cond delay="0"/>
                            </p:stCondLst>
                            <p:childTnLst>
                              <p:par>
                                <p:cTn id="76" presetID="2" presetClass="entr" presetSubtype="4" fill="hold" grpId="0" nodeType="clickEffect">
                                  <p:stCondLst>
                                    <p:cond delay="0"/>
                                  </p:stCondLst>
                                  <p:childTnLst>
                                    <p:set>
                                      <p:cBhvr>
                                        <p:cTn id="77" dur="1" fill="hold">
                                          <p:stCondLst>
                                            <p:cond delay="0"/>
                                          </p:stCondLst>
                                        </p:cTn>
                                        <p:tgtEl>
                                          <p:spTgt spid="52229">
                                            <p:txEl>
                                              <p:pRg st="11" end="11"/>
                                            </p:txEl>
                                          </p:spTgt>
                                        </p:tgtEl>
                                        <p:attrNameLst>
                                          <p:attrName>style.visibility</p:attrName>
                                        </p:attrNameLst>
                                      </p:cBhvr>
                                      <p:to>
                                        <p:strVal val="visible"/>
                                      </p:to>
                                    </p:set>
                                    <p:anim calcmode="lin" valueType="num">
                                      <p:cBhvr additive="base">
                                        <p:cTn id="78" dur="500" fill="hold"/>
                                        <p:tgtEl>
                                          <p:spTgt spid="52229">
                                            <p:txEl>
                                              <p:pRg st="11" end="11"/>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2229">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2" presetClass="entr" presetSubtype="4" fill="hold" grpId="0" nodeType="clickEffect">
                                  <p:stCondLst>
                                    <p:cond delay="0"/>
                                  </p:stCondLst>
                                  <p:childTnLst>
                                    <p:set>
                                      <p:cBhvr>
                                        <p:cTn id="83" dur="1" fill="hold">
                                          <p:stCondLst>
                                            <p:cond delay="0"/>
                                          </p:stCondLst>
                                        </p:cTn>
                                        <p:tgtEl>
                                          <p:spTgt spid="52229">
                                            <p:txEl>
                                              <p:pRg st="12" end="12"/>
                                            </p:txEl>
                                          </p:spTgt>
                                        </p:tgtEl>
                                        <p:attrNameLst>
                                          <p:attrName>style.visibility</p:attrName>
                                        </p:attrNameLst>
                                      </p:cBhvr>
                                      <p:to>
                                        <p:strVal val="visible"/>
                                      </p:to>
                                    </p:set>
                                    <p:anim calcmode="lin" valueType="num">
                                      <p:cBhvr additive="base">
                                        <p:cTn id="84" dur="500" fill="hold"/>
                                        <p:tgtEl>
                                          <p:spTgt spid="52229">
                                            <p:txEl>
                                              <p:pRg st="12" end="12"/>
                                            </p:txEl>
                                          </p:spTgt>
                                        </p:tgtEl>
                                        <p:attrNameLst>
                                          <p:attrName>ppt_x</p:attrName>
                                        </p:attrNameLst>
                                      </p:cBhvr>
                                      <p:tavLst>
                                        <p:tav tm="0">
                                          <p:val>
                                            <p:strVal val="#ppt_x"/>
                                          </p:val>
                                        </p:tav>
                                        <p:tav tm="100000">
                                          <p:val>
                                            <p:strVal val="#ppt_x"/>
                                          </p:val>
                                        </p:tav>
                                      </p:tavLst>
                                    </p:anim>
                                    <p:anim calcmode="lin" valueType="num">
                                      <p:cBhvr additive="base">
                                        <p:cTn id="85" dur="500" fill="hold"/>
                                        <p:tgtEl>
                                          <p:spTgt spid="52229">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6" fill="hold">
                      <p:stCondLst>
                        <p:cond delay="indefinite"/>
                      </p:stCondLst>
                      <p:childTnLst>
                        <p:par>
                          <p:cTn id="87" fill="hold">
                            <p:stCondLst>
                              <p:cond delay="0"/>
                            </p:stCondLst>
                            <p:childTnLst>
                              <p:par>
                                <p:cTn id="88" presetID="2" presetClass="entr" presetSubtype="4" fill="hold" grpId="0" nodeType="clickEffect">
                                  <p:stCondLst>
                                    <p:cond delay="0"/>
                                  </p:stCondLst>
                                  <p:childTnLst>
                                    <p:set>
                                      <p:cBhvr>
                                        <p:cTn id="89" dur="1" fill="hold">
                                          <p:stCondLst>
                                            <p:cond delay="0"/>
                                          </p:stCondLst>
                                        </p:cTn>
                                        <p:tgtEl>
                                          <p:spTgt spid="52229">
                                            <p:txEl>
                                              <p:pRg st="13" end="13"/>
                                            </p:txEl>
                                          </p:spTgt>
                                        </p:tgtEl>
                                        <p:attrNameLst>
                                          <p:attrName>style.visibility</p:attrName>
                                        </p:attrNameLst>
                                      </p:cBhvr>
                                      <p:to>
                                        <p:strVal val="visible"/>
                                      </p:to>
                                    </p:set>
                                    <p:anim calcmode="lin" valueType="num">
                                      <p:cBhvr additive="base">
                                        <p:cTn id="90" dur="500" fill="hold"/>
                                        <p:tgtEl>
                                          <p:spTgt spid="52229">
                                            <p:txEl>
                                              <p:pRg st="13" end="13"/>
                                            </p:txEl>
                                          </p:spTgt>
                                        </p:tgtEl>
                                        <p:attrNameLst>
                                          <p:attrName>ppt_x</p:attrName>
                                        </p:attrNameLst>
                                      </p:cBhvr>
                                      <p:tavLst>
                                        <p:tav tm="0">
                                          <p:val>
                                            <p:strVal val="#ppt_x"/>
                                          </p:val>
                                        </p:tav>
                                        <p:tav tm="100000">
                                          <p:val>
                                            <p:strVal val="#ppt_x"/>
                                          </p:val>
                                        </p:tav>
                                      </p:tavLst>
                                    </p:anim>
                                    <p:anim calcmode="lin" valueType="num">
                                      <p:cBhvr additive="base">
                                        <p:cTn id="91" dur="500" fill="hold"/>
                                        <p:tgtEl>
                                          <p:spTgt spid="52229">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8" grpId="0" autoUpdateAnimBg="0"/>
      <p:bldP spid="5222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cstate="print"/>
          <a:srcRect/>
          <a:stretch>
            <a:fillRect/>
          </a:stretch>
        </p:blipFill>
        <p:spPr bwMode="auto">
          <a:xfrm>
            <a:off x="179388" y="836613"/>
            <a:ext cx="8731250" cy="4752975"/>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Design padrão">
  <a:themeElements>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sign padrão">
      <a:majorFont>
        <a:latin typeface="Arial"/>
        <a:ea typeface=""/>
        <a:cs typeface=""/>
      </a:majorFont>
      <a:minorFont>
        <a:latin typeface="Arial"/>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sign padrã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sign padrã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sign padrã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sign padrã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sign padrã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sign padrã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sign padrã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sign padrã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sign padrã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sign padrã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sign padrã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sign padrã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1072</TotalTime>
  <Words>971</Words>
  <Application>Microsoft Office PowerPoint</Application>
  <PresentationFormat>Apresentação na tela (4:3)</PresentationFormat>
  <Paragraphs>373</Paragraphs>
  <Slides>51</Slides>
  <Notes>0</Notes>
  <HiddenSlides>0</HiddenSlides>
  <MMClips>0</MMClips>
  <ScaleCrop>false</ScaleCrop>
  <HeadingPairs>
    <vt:vector size="6" baseType="variant">
      <vt:variant>
        <vt:lpstr>Fontes usadas</vt:lpstr>
      </vt:variant>
      <vt:variant>
        <vt:i4>6</vt:i4>
      </vt:variant>
      <vt:variant>
        <vt:lpstr>Tema</vt:lpstr>
      </vt:variant>
      <vt:variant>
        <vt:i4>1</vt:i4>
      </vt:variant>
      <vt:variant>
        <vt:lpstr>Títulos de slides</vt:lpstr>
      </vt:variant>
      <vt:variant>
        <vt:i4>51</vt:i4>
      </vt:variant>
    </vt:vector>
  </HeadingPairs>
  <TitlesOfParts>
    <vt:vector size="58" baseType="lpstr">
      <vt:lpstr>Arial</vt:lpstr>
      <vt:lpstr>Calibri</vt:lpstr>
      <vt:lpstr>Times New Roman</vt:lpstr>
      <vt:lpstr>Verdana</vt:lpstr>
      <vt:lpstr>Times</vt:lpstr>
      <vt:lpstr>Open Sans</vt:lpstr>
      <vt:lpstr>Design padrão</vt:lpstr>
      <vt:lpstr>Fundamentos da  Ciência da Informação</vt:lpstr>
      <vt:lpstr>1. A construção da ciência</vt:lpstr>
      <vt:lpstr>2. Infra-estrutura institucional da CI</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PPGCIs</vt:lpstr>
      <vt:lpstr>Slide 17</vt:lpstr>
      <vt:lpstr>Slide 18</vt:lpstr>
      <vt:lpstr>Periódicos da área</vt:lpstr>
      <vt:lpstr>Slide 20</vt:lpstr>
      <vt:lpstr>Slide 21</vt:lpstr>
      <vt:lpstr>Slide 22</vt:lpstr>
      <vt:lpstr>Slide 23</vt:lpstr>
      <vt:lpstr>Slide 24</vt:lpstr>
      <vt:lpstr>Slide 25</vt:lpstr>
      <vt:lpstr>Slide 26</vt:lpstr>
      <vt:lpstr>Slide 27</vt:lpstr>
      <vt:lpstr>Slide 28</vt:lpstr>
      <vt:lpstr>Suporte institucional</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vector>
  </TitlesOfParts>
  <Company>UFMG</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ECI</dc:creator>
  <cp:lastModifiedBy>casal</cp:lastModifiedBy>
  <cp:revision>71</cp:revision>
  <dcterms:created xsi:type="dcterms:W3CDTF">2013-01-11T21:00:00Z</dcterms:created>
  <dcterms:modified xsi:type="dcterms:W3CDTF">2025-09-16T21:18:45Z</dcterms:modified>
</cp:coreProperties>
</file>